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64"/>
  </p:notesMasterIdLst>
  <p:sldIdLst>
    <p:sldId id="258" r:id="rId3"/>
    <p:sldId id="259" r:id="rId4"/>
    <p:sldId id="260" r:id="rId5"/>
    <p:sldId id="261" r:id="rId6"/>
    <p:sldId id="262"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2" r:id="rId43"/>
    <p:sldId id="303" r:id="rId44"/>
    <p:sldId id="304" r:id="rId45"/>
    <p:sldId id="305" r:id="rId46"/>
    <p:sldId id="306" r:id="rId47"/>
    <p:sldId id="307" r:id="rId48"/>
    <p:sldId id="308" r:id="rId49"/>
    <p:sldId id="309" r:id="rId50"/>
    <p:sldId id="310" r:id="rId51"/>
    <p:sldId id="312" r:id="rId52"/>
    <p:sldId id="313" r:id="rId53"/>
    <p:sldId id="316" r:id="rId54"/>
    <p:sldId id="320" r:id="rId55"/>
    <p:sldId id="321" r:id="rId56"/>
    <p:sldId id="322" r:id="rId57"/>
    <p:sldId id="323" r:id="rId58"/>
    <p:sldId id="324" r:id="rId59"/>
    <p:sldId id="325" r:id="rId60"/>
    <p:sldId id="326" r:id="rId61"/>
    <p:sldId id="327" r:id="rId62"/>
    <p:sldId id="332" r:id="rId63"/>
  </p:sldIdLst>
  <p:sldSz cx="12192000" cy="6858000"/>
  <p:notesSz cx="6858000" cy="9144000"/>
  <p:embeddedFontLst>
    <p:embeddedFont>
      <p:font typeface="EB Garamond" panose="00000500000000000000" pitchFamily="2" charset="0"/>
      <p:regular r:id="rId65"/>
      <p:bold r:id="rId66"/>
      <p:italic r:id="rId67"/>
      <p:boldItalic r:id="rId68"/>
    </p:embeddedFont>
    <p:embeddedFont>
      <p:font typeface="Noto Sans" panose="020B0502040504020204" pitchFamily="34" charset="0"/>
      <p:regular r:id="rId69"/>
      <p:bold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iidFzgPVtrZtOlZmMFAeOQExnZ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0FEC9F-6592-4B4C-8695-C5B987580649}">
  <a:tblStyle styleId="{8A0FEC9F-6592-4B4C-8695-C5B9875806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70291FC-18C0-47DD-900F-6A85D8D7726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E42CD3F-E799-49F3-B676-66B1728EEA3A}"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C59F98F-28AE-43F6-A2FC-96FC09426DF2}"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7E8E7"/>
          </a:solidFill>
        </a:fill>
      </a:tcStyle>
    </a:wholeTbl>
    <a:band1H>
      <a:tcTxStyle/>
      <a:tcStyle>
        <a:tcBdr/>
        <a:fill>
          <a:solidFill>
            <a:srgbClr val="EFCECA"/>
          </a:solidFill>
        </a:fill>
      </a:tcStyle>
    </a:band1H>
    <a:band2H>
      <a:tcTxStyle/>
      <a:tcStyle>
        <a:tcBdr/>
      </a:tcStyle>
    </a:band2H>
    <a:band1V>
      <a:tcTxStyle/>
      <a:tcStyle>
        <a:tcBdr/>
        <a:fill>
          <a:solidFill>
            <a:srgbClr val="EFCECA"/>
          </a:solidFill>
        </a:fill>
      </a:tcStyle>
    </a:band1V>
    <a:band2V>
      <a:tcTxStyle/>
      <a:tcStyle>
        <a:tcBdr/>
      </a:tcStyle>
    </a:band2V>
    <a:lastCol>
      <a:tcTxStyle b="on" i="off">
        <a:font>
          <a:latin typeface="Calibri"/>
          <a:ea typeface="Calibri"/>
          <a:cs typeface="Calibri"/>
        </a:font>
        <a:srgbClr val="FFFFFF"/>
      </a:tcTxStyle>
      <a:tcStyle>
        <a:tcBdr/>
        <a:fill>
          <a:solidFill>
            <a:srgbClr val="D34817"/>
          </a:solidFill>
        </a:fill>
      </a:tcStyle>
    </a:lastCol>
    <a:firstCol>
      <a:tcTxStyle b="on" i="off">
        <a:font>
          <a:latin typeface="Calibri"/>
          <a:ea typeface="Calibri"/>
          <a:cs typeface="Calibri"/>
        </a:font>
        <a:srgbClr val="FFFFFF"/>
      </a:tcTxStyle>
      <a:tcStyle>
        <a:tcBdr/>
        <a:fill>
          <a:solidFill>
            <a:srgbClr val="D3481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D3481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D3481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80769" autoAdjust="0"/>
  </p:normalViewPr>
  <p:slideViewPr>
    <p:cSldViewPr snapToGrid="0">
      <p:cViewPr varScale="1">
        <p:scale>
          <a:sx n="51" d="100"/>
          <a:sy n="51" d="100"/>
        </p:scale>
        <p:origin x="12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59"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157" Type="http://customschemas.google.com/relationships/presentationmetadata" Target="metadata"/><Relationship Id="rId5" Type="http://schemas.openxmlformats.org/officeDocument/2006/relationships/slide" Target="slides/slide3.xml"/><Relationship Id="rId61" Type="http://schemas.openxmlformats.org/officeDocument/2006/relationships/slide" Target="slides/slide59.xml"/><Relationship Id="rId16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946a1d351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g32946a1d35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Talk like TED “TWITTER HEADLINE”: “Wine flavours and their origins”</a:t>
            </a:r>
            <a:endParaRPr/>
          </a:p>
          <a:p>
            <a:pPr marL="0" lvl="0" indent="0" algn="l" rtl="0">
              <a:lnSpc>
                <a:spcPct val="100000"/>
              </a:lnSpc>
              <a:spcBef>
                <a:spcPts val="0"/>
              </a:spcBef>
              <a:spcAft>
                <a:spcPts val="0"/>
              </a:spcAft>
              <a:buClr>
                <a:schemeClr val="dk1"/>
              </a:buClr>
              <a:buSzPts val="1400"/>
              <a:buFont typeface="Arial"/>
              <a:buNone/>
            </a:pPr>
            <a:r>
              <a:rPr lang="en-GB"/>
              <a:t>Welcome! Today is about two things. First, you will become a better wine taster. Second, you will learn about some important wine flavours and where they originate from. Please resist the temptation to consume your samples, as I will guide you through them. </a:t>
            </a:r>
            <a:endParaRPr/>
          </a:p>
        </p:txBody>
      </p:sp>
      <p:sp>
        <p:nvSpPr>
          <p:cNvPr id="215" name="Google Shape;215;g32946a1d35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fd1efe1b7b_0_33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g2fd1efe1b7b_0_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A sugar granule is about 1 mg. </a:t>
            </a:r>
            <a:endParaRPr/>
          </a:p>
          <a:p>
            <a:pPr marL="0" lvl="0" indent="0" algn="l" rtl="0">
              <a:lnSpc>
                <a:spcPct val="100000"/>
              </a:lnSpc>
              <a:spcBef>
                <a:spcPts val="0"/>
              </a:spcBef>
              <a:spcAft>
                <a:spcPts val="0"/>
              </a:spcAft>
              <a:buClr>
                <a:schemeClr val="dk1"/>
              </a:buClr>
              <a:buSzPts val="1400"/>
              <a:buFont typeface="Arial"/>
              <a:buNone/>
            </a:pPr>
            <a:r>
              <a:rPr lang="en-GB"/>
              <a:t>A thousand ng go into 1 µg. A thousand µg go into 1 mg. A thousand mg go into 1 g. Only 0.0000000003% of your wine has to consist of 3-isobutyl-2-methoxypyrazine to give a green bell pepper flavour. </a:t>
            </a:r>
            <a:endParaRPr/>
          </a:p>
          <a:p>
            <a:pPr marL="0" lvl="0" indent="0" algn="l" rtl="0">
              <a:lnSpc>
                <a:spcPct val="100000"/>
              </a:lnSpc>
              <a:spcBef>
                <a:spcPts val="0"/>
              </a:spcBef>
              <a:spcAft>
                <a:spcPts val="0"/>
              </a:spcAft>
              <a:buClr>
                <a:schemeClr val="dk1"/>
              </a:buClr>
              <a:buSzPts val="1400"/>
              <a:buFont typeface="Arial"/>
              <a:buNone/>
            </a:pPr>
            <a:r>
              <a:rPr lang="en-GB"/>
              <a:t>When I first learned that wine was about 85% water, I was almost disappointed. </a:t>
            </a:r>
            <a:endParaRPr/>
          </a:p>
          <a:p>
            <a:pPr marL="0" lvl="0" indent="0" algn="l" rtl="0">
              <a:lnSpc>
                <a:spcPct val="100000"/>
              </a:lnSpc>
              <a:spcBef>
                <a:spcPts val="0"/>
              </a:spcBef>
              <a:spcAft>
                <a:spcPts val="0"/>
              </a:spcAft>
              <a:buSzPts val="1400"/>
              <a:buNone/>
            </a:pPr>
            <a:r>
              <a:rPr lang="en-GB"/>
              <a:t>A millionth of a sugar granule</a:t>
            </a:r>
            <a:endParaRPr/>
          </a:p>
        </p:txBody>
      </p:sp>
      <p:sp>
        <p:nvSpPr>
          <p:cNvPr id="345" name="Google Shape;345;g2fd1efe1b7b_0_3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b07291de4e_0_105: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g2b07291de4e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358" name="Google Shape;358;g2b07291de4e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8ca7fcb841_0_1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g28ca7fcb841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366" name="Google Shape;366;g28ca7fcb841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8b3dc954e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g108b3dc95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a:t>Why synthetic? Let’s go into the history of this flavour compound</a:t>
            </a:r>
            <a:endParaRPr/>
          </a:p>
        </p:txBody>
      </p:sp>
      <p:sp>
        <p:nvSpPr>
          <p:cNvPr id="376" name="Google Shape;376;g108b3dc954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557b9b9ba2_0_37: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g1557b9b9ba2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
        <p:nvSpPr>
          <p:cNvPr id="389" name="Google Shape;389;g1557b9b9ba2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cb7474400c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g2cb7474400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2cb7474400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ebfe44139_0_11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g29ebfe44139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431" name="Google Shape;431;g29ebfe44139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9897d4d428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g29897d4d4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439" name="Google Shape;439;g29897d4d42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37ce75ca4d_0_48: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g137ce75ca4d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
        <p:nvSpPr>
          <p:cNvPr id="449" name="Google Shape;449;g137ce75ca4d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a0c2bd68c5_0_2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g2a0c2bd68c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482" name="Google Shape;482;g2a0c2bd68c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cc293299b_0_27: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g2ccc293299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My name is Sietze and I am from the Netherlands. Dutch wine … is an oxymoron.</a:t>
            </a:r>
            <a:endParaRPr/>
          </a:p>
          <a:p>
            <a:pPr marL="0" lvl="0" indent="0" algn="l" rtl="0">
              <a:lnSpc>
                <a:spcPct val="100000"/>
              </a:lnSpc>
              <a:spcBef>
                <a:spcPts val="0"/>
              </a:spcBef>
              <a:spcAft>
                <a:spcPts val="0"/>
              </a:spcAft>
              <a:buSzPts val="1400"/>
              <a:buNone/>
            </a:pPr>
            <a:r>
              <a:rPr lang="en-GB"/>
              <a:t>Wageningen (unpronounceable name) University. WSET. Certified Cicerone® (beer equivalent of sommelier). </a:t>
            </a:r>
            <a:endParaRPr/>
          </a:p>
          <a:p>
            <a:pPr marL="0" lvl="0" indent="0" algn="l" rtl="0">
              <a:lnSpc>
                <a:spcPct val="100000"/>
              </a:lnSpc>
              <a:spcBef>
                <a:spcPts val="0"/>
              </a:spcBef>
              <a:spcAft>
                <a:spcPts val="0"/>
              </a:spcAft>
              <a:buSzPts val="1400"/>
              <a:buNone/>
            </a:pPr>
            <a:r>
              <a:rPr lang="en-GB"/>
              <a:t>After we tasted the first wine, I am going to ask you to introduce yourself. At least, tell me your name, what you do, what wine means to you. Maybe you work in the industry, maybe you are just interested, or maybe you actually prefer beer! If you have a claim to fame, such as having a qualification of some sort, or having scored 100% in one of my previous tastings, let us know! </a:t>
            </a:r>
            <a:endParaRPr/>
          </a:p>
        </p:txBody>
      </p:sp>
      <p:sp>
        <p:nvSpPr>
          <p:cNvPr id="224" name="Google Shape;224;g2ccc293299b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a0c2bd68c5_0_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g2a0c2bd68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490" name="Google Shape;490;g2a0c2bd68c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a465096466_0_1: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9" name="Google Shape;499;g2a465096466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500" name="Google Shape;500;g2a465096466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7ce75ca4d_0_9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g137ce75ca4d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137ce75ca4d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d61d6a9a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d61d6a9a2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2d61d6a9a2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9ebfe44139_0_14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g29ebfe44139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551" name="Google Shape;551;g29ebfe44139_0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a3c36de457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9" name="Google Shape;559;g2a3c36de4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560" name="Google Shape;560;g2a3c36de4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f07be484d0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9" name="Google Shape;569;g1f07be484d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1f07be484d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fe10d64ceb_0_15: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2" name="Google Shape;602;g2fe10d64ceb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32-Year-Old Man with Persistent Olfactory Dysfunction Following COVID-19 Whose Recovery Was Evaluated by Retronasal Olfactory Testing</a:t>
            </a:r>
            <a:endParaRPr/>
          </a:p>
        </p:txBody>
      </p:sp>
      <p:sp>
        <p:nvSpPr>
          <p:cNvPr id="603" name="Google Shape;603;g2fe10d64ceb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7f1fe1be2f_0_10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g37f1fe1be2f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i="1" dirty="0"/>
          </a:p>
        </p:txBody>
      </p:sp>
      <p:sp>
        <p:nvSpPr>
          <p:cNvPr id="611" name="Google Shape;611;g37f1fe1be2f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7f1fe1be2f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g37f1fe1be2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i="1"/>
          </a:p>
        </p:txBody>
      </p:sp>
      <p:sp>
        <p:nvSpPr>
          <p:cNvPr id="623" name="Google Shape;623;g37f1fe1be2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ccc293299b_0_39: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g2ccc293299b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 good wine taster is able to accurately describe the flavour of wine. They can detect specific aromas and tastes, identify them, and communicate them to others. </a:t>
            </a:r>
            <a:endParaRPr dirty="0"/>
          </a:p>
          <a:p>
            <a:pPr marL="0" lvl="0" indent="0" algn="l" rtl="0">
              <a:lnSpc>
                <a:spcPct val="100000"/>
              </a:lnSpc>
              <a:spcBef>
                <a:spcPts val="0"/>
              </a:spcBef>
              <a:spcAft>
                <a:spcPts val="0"/>
              </a:spcAft>
              <a:buSzPts val="1400"/>
              <a:buNone/>
            </a:pPr>
            <a:r>
              <a:rPr lang="en-GB" dirty="0"/>
              <a:t>Let me tell you about my first wine experience, years ago, at an age I will for legal reasons not specify. </a:t>
            </a:r>
            <a:endParaRPr dirty="0"/>
          </a:p>
          <a:p>
            <a:pPr marL="0" lvl="0" indent="0" algn="l" rtl="0">
              <a:lnSpc>
                <a:spcPct val="100000"/>
              </a:lnSpc>
              <a:spcBef>
                <a:spcPts val="0"/>
              </a:spcBef>
              <a:spcAft>
                <a:spcPts val="0"/>
              </a:spcAft>
              <a:buClr>
                <a:schemeClr val="dk1"/>
              </a:buClr>
              <a:buSzPts val="1400"/>
              <a:buFont typeface="Arial"/>
              <a:buNone/>
            </a:pPr>
            <a:r>
              <a:rPr lang="en-GB" dirty="0"/>
              <a:t>Someone said: “I am getting aromas of blackberry and green bell pepper”</a:t>
            </a:r>
            <a:endParaRPr dirty="0"/>
          </a:p>
          <a:p>
            <a:pPr marL="0" lvl="0" indent="0" algn="l" rtl="0">
              <a:lnSpc>
                <a:spcPct val="100000"/>
              </a:lnSpc>
              <a:spcBef>
                <a:spcPts val="0"/>
              </a:spcBef>
              <a:spcAft>
                <a:spcPts val="0"/>
              </a:spcAft>
              <a:buClr>
                <a:schemeClr val="dk1"/>
              </a:buClr>
              <a:buSzPts val="1400"/>
              <a:buFont typeface="Arial"/>
              <a:buNone/>
            </a:pPr>
            <a:r>
              <a:rPr lang="en-GB" dirty="0"/>
              <a:t>I said: “sure… I am getting aromas of ostrich feathers and shark intestine.” </a:t>
            </a:r>
            <a:endParaRPr dirty="0"/>
          </a:p>
          <a:p>
            <a:pPr marL="0" lvl="0" indent="0" algn="l" rtl="0">
              <a:lnSpc>
                <a:spcPct val="100000"/>
              </a:lnSpc>
              <a:spcBef>
                <a:spcPts val="0"/>
              </a:spcBef>
              <a:spcAft>
                <a:spcPts val="0"/>
              </a:spcAft>
              <a:buSzPts val="1400"/>
              <a:buNone/>
            </a:pPr>
            <a:r>
              <a:rPr lang="en-GB" dirty="0"/>
              <a:t>Not everybody found that funny. </a:t>
            </a:r>
            <a:endParaRPr dirty="0"/>
          </a:p>
          <a:p>
            <a:pPr marL="0" lvl="0" indent="0" algn="l" rtl="0">
              <a:lnSpc>
                <a:spcPct val="100000"/>
              </a:lnSpc>
              <a:spcBef>
                <a:spcPts val="0"/>
              </a:spcBef>
              <a:spcAft>
                <a:spcPts val="0"/>
              </a:spcAft>
              <a:buSzPts val="1400"/>
              <a:buNone/>
            </a:pPr>
            <a:r>
              <a:rPr lang="en-GB" dirty="0"/>
              <a:t>But all the wine experts at the table agreed the wine had a green bell pepper aroma. </a:t>
            </a:r>
            <a:endParaRPr dirty="0"/>
          </a:p>
          <a:p>
            <a:pPr marL="0" lvl="0" indent="0" algn="l" rtl="0">
              <a:lnSpc>
                <a:spcPct val="100000"/>
              </a:lnSpc>
              <a:spcBef>
                <a:spcPts val="0"/>
              </a:spcBef>
              <a:spcAft>
                <a:spcPts val="0"/>
              </a:spcAft>
              <a:buSzPts val="1400"/>
              <a:buNone/>
            </a:pPr>
            <a:r>
              <a:rPr lang="en-GB" dirty="0"/>
              <a:t>I asked if the winemaker had used green pepper extract. </a:t>
            </a:r>
            <a:endParaRPr dirty="0"/>
          </a:p>
          <a:p>
            <a:pPr marL="0" lvl="0" indent="0" algn="l" rtl="0">
              <a:lnSpc>
                <a:spcPct val="100000"/>
              </a:lnSpc>
              <a:spcBef>
                <a:spcPts val="0"/>
              </a:spcBef>
              <a:spcAft>
                <a:spcPts val="0"/>
              </a:spcAft>
              <a:buSzPts val="1400"/>
              <a:buNone/>
            </a:pPr>
            <a:r>
              <a:rPr lang="en-GB" dirty="0"/>
              <a:t>They told me wine was made from grapes only.</a:t>
            </a:r>
            <a:endParaRPr dirty="0"/>
          </a:p>
          <a:p>
            <a:pPr marL="0" lvl="0" indent="0" algn="l" rtl="0">
              <a:lnSpc>
                <a:spcPct val="100000"/>
              </a:lnSpc>
              <a:spcBef>
                <a:spcPts val="0"/>
              </a:spcBef>
              <a:spcAft>
                <a:spcPts val="0"/>
              </a:spcAft>
              <a:buSzPts val="1400"/>
              <a:buNone/>
            </a:pPr>
            <a:r>
              <a:rPr lang="en-GB" dirty="0"/>
              <a:t>I said: OK, so the green pepper aroma is just imagination?</a:t>
            </a:r>
            <a:endParaRPr dirty="0"/>
          </a:p>
          <a:p>
            <a:pPr marL="0" lvl="0" indent="0" algn="l" rtl="0">
              <a:lnSpc>
                <a:spcPct val="100000"/>
              </a:lnSpc>
              <a:spcBef>
                <a:spcPts val="0"/>
              </a:spcBef>
              <a:spcAft>
                <a:spcPts val="0"/>
              </a:spcAft>
              <a:buSzPts val="1400"/>
              <a:buNone/>
            </a:pPr>
            <a:r>
              <a:rPr lang="en-GB" dirty="0"/>
              <a:t>They explained me that the green pepper flavour forms naturally in grapes. </a:t>
            </a:r>
            <a:endParaRPr dirty="0"/>
          </a:p>
          <a:p>
            <a:pPr marL="0" lvl="0" indent="0" algn="l" rtl="0">
              <a:lnSpc>
                <a:spcPct val="100000"/>
              </a:lnSpc>
              <a:spcBef>
                <a:spcPts val="0"/>
              </a:spcBef>
              <a:spcAft>
                <a:spcPts val="0"/>
              </a:spcAft>
              <a:buSzPts val="1400"/>
              <a:buNone/>
            </a:pPr>
            <a:r>
              <a:rPr lang="en-GB" dirty="0"/>
              <a:t>I found that interesting. I later learned there is an overlap in the chemical composition of the aroma of green pepper and certain wines. </a:t>
            </a:r>
            <a:endParaRPr dirty="0"/>
          </a:p>
          <a:p>
            <a:pPr marL="0" lvl="0" indent="0" algn="l" rtl="0">
              <a:lnSpc>
                <a:spcPct val="100000"/>
              </a:lnSpc>
              <a:spcBef>
                <a:spcPts val="0"/>
              </a:spcBef>
              <a:spcAft>
                <a:spcPts val="0"/>
              </a:spcAft>
              <a:buSzPts val="1400"/>
              <a:buNone/>
            </a:pPr>
            <a:r>
              <a:rPr lang="en-GB" dirty="0"/>
              <a:t>They have a flavour compound in common. Today I will show you a few of such examples. </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1200"/>
              </a:spcBef>
              <a:spcAft>
                <a:spcPts val="0"/>
              </a:spcAft>
              <a:buClr>
                <a:schemeClr val="dk1"/>
              </a:buClr>
              <a:buSzPts val="1100"/>
              <a:buFont typeface="Arial"/>
              <a:buNone/>
            </a:pPr>
            <a:r>
              <a:rPr lang="en-GB" dirty="0"/>
              <a:t>So I used to work in a wine store and I remember this customer coming to me with a wine bottle and asking:</a:t>
            </a:r>
            <a:endParaRPr dirty="0"/>
          </a:p>
          <a:p>
            <a:pPr marL="0" lvl="0" indent="0" algn="l" rtl="0">
              <a:lnSpc>
                <a:spcPct val="115000"/>
              </a:lnSpc>
              <a:spcBef>
                <a:spcPts val="1200"/>
              </a:spcBef>
              <a:spcAft>
                <a:spcPts val="0"/>
              </a:spcAft>
              <a:buClr>
                <a:schemeClr val="dk1"/>
              </a:buClr>
              <a:buSzPts val="1100"/>
              <a:buFont typeface="Arial"/>
              <a:buNone/>
            </a:pPr>
            <a:r>
              <a:rPr lang="en-GB" dirty="0"/>
              <a:t>I need help. It says on the label hints of green bell pepper, but I’m allergic to bell peppers, can I safely drink this wine?</a:t>
            </a:r>
            <a:endParaRPr dirty="0"/>
          </a:p>
          <a:p>
            <a:pPr marL="0" lvl="0" indent="0" algn="l" rtl="0">
              <a:lnSpc>
                <a:spcPct val="115000"/>
              </a:lnSpc>
              <a:spcBef>
                <a:spcPts val="1200"/>
              </a:spcBef>
              <a:spcAft>
                <a:spcPts val="0"/>
              </a:spcAft>
              <a:buClr>
                <a:schemeClr val="dk1"/>
              </a:buClr>
              <a:buSzPts val="1100"/>
              <a:buFont typeface="Arial"/>
              <a:buNone/>
            </a:pPr>
            <a:r>
              <a:rPr lang="en-GB" dirty="0"/>
              <a:t>Now I thought that was pretty amusing So I said yes, you’re fine, this wine is made of grapes only. But really it is a valid question and the natural follow-up question would, then what is the similarity, if there is any? Because it could just be imagination and marketing?</a:t>
            </a:r>
            <a:endParaRPr dirty="0"/>
          </a:p>
          <a:p>
            <a:pPr marL="0" lvl="0" indent="0" algn="l" rtl="0">
              <a:lnSpc>
                <a:spcPct val="115000"/>
              </a:lnSpc>
              <a:spcBef>
                <a:spcPts val="1200"/>
              </a:spcBef>
              <a:spcAft>
                <a:spcPts val="1200"/>
              </a:spcAft>
              <a:buSzPts val="1100"/>
              <a:buNone/>
            </a:pPr>
            <a:r>
              <a:rPr lang="en-GB" dirty="0"/>
              <a:t>If you look into the aroma of a green bell pepper, it contains a number of different molecules. The same is true for wine. and as it turns out, they indeed have a molecule in common. Here we are just looking at the aroma, but bell peppers contain many other molecules, including fibre, carbohydrates and proteins, of which profilin is one, and that is what triggers the allergy. None of that is present in wine, it is just that specific aroma compound, but that is enough to make its aroma resembling green bell peppers.</a:t>
            </a:r>
            <a:endParaRPr dirty="0"/>
          </a:p>
        </p:txBody>
      </p:sp>
      <p:sp>
        <p:nvSpPr>
          <p:cNvPr id="236" name="Google Shape;236;g2ccc293299b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a0c2bd68c5_0_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 name="Google Shape;632;g2a0c2bd68c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33" name="Google Shape;633;g2a0c2bd68c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2946a1d351_0_1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0" name="Google Shape;640;g32946a1d35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32946a1d351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2946a1d35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2946a1d351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32946a1d351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946a1d351_0_4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 name="Google Shape;682;g32946a1d351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83" name="Google Shape;683;g32946a1d351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1b4d37113e_1_3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g31b4d37113e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91" name="Google Shape;691;g31b4d37113e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809ec0805c_0_1: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0" name="Google Shape;700;g3809ec0805c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01" name="Google Shape;701;g3809ec0805c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1b4d37113e_1_39: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0" name="Google Shape;710;g31b4d37113e_1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g31b4d37113e_1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a2c674f146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a2c674f146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2a2c674f146_0_1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fd1efe1b7b_0_13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g2fd1efe1b7b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753" name="Google Shape;753;g2fd1efe1b7b_0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1b4d37113e_1_70: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0" name="Google Shape;760;g31b4d37113e_1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761" name="Google Shape;761;g31b4d37113e_1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d9a8ba929_0_115: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g35d9a8ba929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Comparing the two chemical profiles. </a:t>
            </a:r>
            <a:endParaRPr/>
          </a:p>
        </p:txBody>
      </p:sp>
      <p:sp>
        <p:nvSpPr>
          <p:cNvPr id="245" name="Google Shape;245;g35d9a8ba929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1b4d37113e_1_79: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g31b4d37113e_1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31b4d37113e_1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9ebfe44139_0_15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0" name="Google Shape;820;g29ebfe44139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821" name="Google Shape;821;g29ebfe44139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1b4d37113e_1_119: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g31b4d37113e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829" name="Google Shape;829;g31b4d37113e_1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1b4d37113e_1_128: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8" name="Google Shape;838;g31b4d37113e_1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g31b4d37113e_1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1b4d37113e_1_158: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0" name="Google Shape;870;g31b4d37113e_1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871" name="Google Shape;871;g31b4d37113e_1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31b4d37113e_1_16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g31b4d37113e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880" name="Google Shape;880;g31b4d37113e_1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1b4d37113e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31b4d37113e_1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g31b4d37113e_1_1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fd1efe1b7b_0_191: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8" name="Google Shape;908;g2fd1efe1b7b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909" name="Google Shape;909;g2fd1efe1b7b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1b4d37113e_1_193: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g31b4d37113e_1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g31b4d37113e_1_1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31b4d37113e_1_20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6" name="Google Shape;926;g31b4d37113e_1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7" name="Google Shape;927;g31b4d37113e_1_2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cc293299b_0_95: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2ccc293299b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Each of your samples are based on the same wine. </a:t>
            </a:r>
            <a:endParaRPr dirty="0"/>
          </a:p>
          <a:p>
            <a:pPr marL="0" lvl="0" indent="0" algn="l" rtl="0">
              <a:lnSpc>
                <a:spcPct val="100000"/>
              </a:lnSpc>
              <a:spcBef>
                <a:spcPts val="0"/>
              </a:spcBef>
              <a:spcAft>
                <a:spcPts val="0"/>
              </a:spcAft>
              <a:buSzPts val="1400"/>
              <a:buNone/>
            </a:pPr>
            <a:r>
              <a:rPr lang="en-GB" dirty="0"/>
              <a:t>Each of the rest of your samples contains a different single wine flavour compound added to it. </a:t>
            </a:r>
            <a:endParaRPr dirty="0"/>
          </a:p>
          <a:p>
            <a:pPr marL="0" lvl="0" indent="0" algn="l" rtl="0">
              <a:lnSpc>
                <a:spcPct val="100000"/>
              </a:lnSpc>
              <a:spcBef>
                <a:spcPts val="0"/>
              </a:spcBef>
              <a:spcAft>
                <a:spcPts val="0"/>
              </a:spcAft>
              <a:buSzPts val="1400"/>
              <a:buNone/>
            </a:pPr>
            <a:r>
              <a:rPr lang="en-GB" dirty="0"/>
              <a:t>These are food grade and therefore safe to smell and taste. These are the same compounds that naturally occur in wine, at a level that is close to what you typically find in wine. </a:t>
            </a:r>
            <a:endParaRPr dirty="0"/>
          </a:p>
          <a:p>
            <a:pPr marL="0" lvl="0" indent="0" algn="l" rtl="0">
              <a:lnSpc>
                <a:spcPct val="100000"/>
              </a:lnSpc>
              <a:spcBef>
                <a:spcPts val="0"/>
              </a:spcBef>
              <a:spcAft>
                <a:spcPts val="0"/>
              </a:spcAft>
              <a:buSzPts val="1400"/>
              <a:buNone/>
            </a:pPr>
            <a:r>
              <a:rPr lang="en-GB" dirty="0"/>
              <a:t>Blind tasting test: at the end, we will change the order of the samples and do a blind tasting test. In terms of becoming a better taster, this is the most important part of the evening. Please do not consume your entire sample. </a:t>
            </a:r>
            <a:endParaRPr dirty="0"/>
          </a:p>
        </p:txBody>
      </p:sp>
      <p:sp>
        <p:nvSpPr>
          <p:cNvPr id="258" name="Google Shape;258;g2ccc293299b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7f1fe1be2f_0_124: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9" name="Google Shape;969;g37f1fe1be2f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i="1"/>
          </a:p>
        </p:txBody>
      </p:sp>
      <p:sp>
        <p:nvSpPr>
          <p:cNvPr id="970" name="Google Shape;970;g37f1fe1be2f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a2c674f146_0_386: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9" name="Google Shape;979;g2a2c674f146_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g2a2c674f146_0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39cb938211_0_163: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2" name="Google Shape;1032;g339cb938211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have changed the position of at least some of the glasses. There are no tricks. The reference glass is still in the same place. Please identify the flavours in the 10 glasses. Please do not discuss your answers. Your results will stay anonymous. Spend some time on your reference glass. You have about 15 minutes. Ignore QR code for the time being. These are your options in alphabetical order. Any questions? </a:t>
            </a:r>
            <a:endParaRPr/>
          </a:p>
        </p:txBody>
      </p:sp>
      <p:sp>
        <p:nvSpPr>
          <p:cNvPr id="1033" name="Google Shape;1033;g339cb938211_0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b334d42e9e_0_348: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5" name="Google Shape;1095;g2b334d42e9e_0_3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Chilean Carménère</a:t>
            </a:r>
            <a:endParaRPr/>
          </a:p>
        </p:txBody>
      </p:sp>
      <p:sp>
        <p:nvSpPr>
          <p:cNvPr id="1096" name="Google Shape;1096;g2b334d42e9e_0_3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b334d42e9e_0_382: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3" name="Google Shape;1113;g2b334d42e9e_0_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Young, fruity red wine e.g. Gamay</a:t>
            </a:r>
            <a:endParaRPr/>
          </a:p>
        </p:txBody>
      </p:sp>
      <p:sp>
        <p:nvSpPr>
          <p:cNvPr id="1114" name="Google Shape;1114;g2b334d42e9e_0_3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b334d42e9e_0_399: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1" name="Google Shape;1131;g2b334d42e9e_0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Oak (American), bourbon-like</a:t>
            </a:r>
            <a:endParaRPr/>
          </a:p>
        </p:txBody>
      </p:sp>
      <p:sp>
        <p:nvSpPr>
          <p:cNvPr id="1132" name="Google Shape;1132;g2b334d42e9e_0_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b334d42e9e_0_416: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9" name="Google Shape;1149;g2b334d42e9e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Oak, but more toasted.</a:t>
            </a:r>
            <a:endParaRPr/>
          </a:p>
        </p:txBody>
      </p:sp>
      <p:sp>
        <p:nvSpPr>
          <p:cNvPr id="1150" name="Google Shape;1150;g2b334d42e9e_0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b334d42e9e_0_45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7" name="Google Shape;1167;g2b334d42e9e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Oak-aged Syrah</a:t>
            </a:r>
            <a:endParaRPr/>
          </a:p>
        </p:txBody>
      </p:sp>
      <p:sp>
        <p:nvSpPr>
          <p:cNvPr id="1168" name="Google Shape;1168;g2b334d42e9e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2b334d42e9e_0_467: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5" name="Google Shape;1185;g2b334d42e9e_0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Oak-aged Syrah with Brett/bottle age, could be a Rhône Syrah</a:t>
            </a:r>
            <a:endParaRPr/>
          </a:p>
        </p:txBody>
      </p:sp>
      <p:sp>
        <p:nvSpPr>
          <p:cNvPr id="1186" name="Google Shape;1186;g2b334d42e9e_0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ccc293299b_0_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3" name="Google Shape;1203;g2ccc293299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Coonawarra Cabernet Sauvignon</a:t>
            </a:r>
            <a:endParaRPr/>
          </a:p>
        </p:txBody>
      </p:sp>
      <p:sp>
        <p:nvSpPr>
          <p:cNvPr id="1204" name="Google Shape;1204;g2ccc293299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8ca7fcb841_0_4: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g28ca7fcb841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286" name="Google Shape;286;g28ca7fcb841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32946a1d351_1_147: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1" name="Google Shape;1221;g32946a1d351_1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Coonawarra Cabernet Sauvignon, with corresponding high acidity</a:t>
            </a:r>
            <a:endParaRPr/>
          </a:p>
        </p:txBody>
      </p:sp>
      <p:sp>
        <p:nvSpPr>
          <p:cNvPr id="1222" name="Google Shape;1222;g32946a1d351_1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37c8da6fd87_0_50: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2" name="Google Shape;1272;g37c8da6fd87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Please empty your glasses in your spittoon.</a:t>
            </a:r>
            <a:endParaRPr/>
          </a:p>
          <a:p>
            <a:pPr marL="0" lvl="0" indent="0" algn="l" rtl="0">
              <a:lnSpc>
                <a:spcPct val="100000"/>
              </a:lnSpc>
              <a:spcBef>
                <a:spcPts val="0"/>
              </a:spcBef>
              <a:spcAft>
                <a:spcPts val="0"/>
              </a:spcAft>
              <a:buSzPts val="1400"/>
              <a:buNone/>
            </a:pPr>
            <a:r>
              <a:rPr lang="en-GB"/>
              <a:t>Thank you! I hope you found this event informative and that it will help you for tasting in the future. </a:t>
            </a:r>
            <a:endParaRPr/>
          </a:p>
        </p:txBody>
      </p:sp>
      <p:sp>
        <p:nvSpPr>
          <p:cNvPr id="1273" name="Google Shape;1273;g37c8da6fd87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a2c674f146_0_136: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2a2c674f146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a2c674f146_0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b334d42e9e_0_496:notes"/>
          <p:cNvSpPr>
            <a:spLocks noGrp="1" noRot="1" noChangeAspect="1"/>
          </p:cNvSpPr>
          <p:nvPr>
            <p:ph type="sldImg" idx="2"/>
          </p:nvPr>
        </p:nvSpPr>
        <p:spPr>
          <a:xfrm>
            <a:off x="88900" y="744538"/>
            <a:ext cx="6619800" cy="3724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2b334d42e9e_0_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Correlation of 3-Isobutyl-2-methoxypyrazine</a:t>
            </a:r>
            <a:endParaRPr/>
          </a:p>
          <a:p>
            <a:pPr marL="0" lvl="0" indent="0" algn="l" rtl="0">
              <a:spcBef>
                <a:spcPts val="0"/>
              </a:spcBef>
              <a:spcAft>
                <a:spcPts val="0"/>
              </a:spcAft>
              <a:buClr>
                <a:schemeClr val="dk1"/>
              </a:buClr>
              <a:buSzPts val="1100"/>
              <a:buFont typeface="Arial"/>
              <a:buNone/>
            </a:pPr>
            <a:r>
              <a:rPr lang="en-GB"/>
              <a:t>to 3-Isobutyl-2-hydroxypyrazine during Maturation of Bell Pepper</a:t>
            </a:r>
            <a:endParaRPr/>
          </a:p>
          <a:p>
            <a:pPr marL="0" lvl="0" indent="0" algn="l" rtl="0">
              <a:spcBef>
                <a:spcPts val="0"/>
              </a:spcBef>
              <a:spcAft>
                <a:spcPts val="0"/>
              </a:spcAft>
              <a:buClr>
                <a:schemeClr val="dk1"/>
              </a:buClr>
              <a:buSzPts val="1100"/>
              <a:buFont typeface="Arial"/>
              <a:buNone/>
            </a:pPr>
            <a:r>
              <a:rPr lang="en-GB"/>
              <a:t>(Capsicum annuum) and Wine Grapes (Vitis vinifera)</a:t>
            </a:r>
            <a:endParaRPr/>
          </a:p>
        </p:txBody>
      </p:sp>
      <p:sp>
        <p:nvSpPr>
          <p:cNvPr id="329" name="Google Shape;329;g2b334d42e9e_0_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0b8e96d69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0b8e96d69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30b8e96d69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EB Garamond"/>
              <a:buNone/>
              <a:defRPr>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Font typeface="EB Garamond"/>
              <a:buChar char="•"/>
              <a:defRPr>
                <a:latin typeface="EB Garamond"/>
                <a:ea typeface="EB Garamond"/>
                <a:cs typeface="EB Garamond"/>
                <a:sym typeface="EB Garamond"/>
              </a:defRPr>
            </a:lvl1pPr>
            <a:lvl2pPr marL="914400" lvl="1" indent="-342900" algn="l">
              <a:lnSpc>
                <a:spcPct val="90000"/>
              </a:lnSpc>
              <a:spcBef>
                <a:spcPts val="500"/>
              </a:spcBef>
              <a:spcAft>
                <a:spcPts val="0"/>
              </a:spcAft>
              <a:buClr>
                <a:schemeClr val="dk1"/>
              </a:buClr>
              <a:buSzPts val="1800"/>
              <a:buFont typeface="EB Garamond"/>
              <a:buChar char="•"/>
              <a:defRPr>
                <a:latin typeface="EB Garamond"/>
                <a:ea typeface="EB Garamond"/>
                <a:cs typeface="EB Garamond"/>
                <a:sym typeface="EB Garamond"/>
              </a:defRPr>
            </a:lvl2pPr>
            <a:lvl3pPr marL="1371600" lvl="2"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3pPr>
            <a:lvl4pPr marL="1828800" lvl="3"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4pPr>
            <a:lvl5pPr marL="2286000" lvl="4"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5pPr>
            <a:lvl6pPr marL="2743200" lvl="5"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6pPr>
            <a:lvl7pPr marL="3200400" lvl="6"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7pPr>
            <a:lvl8pPr marL="3657600" lvl="7"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8pPr>
            <a:lvl9pPr marL="4114800" lvl="8"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5"/>
          <p:cNvSpPr>
            <a:spLocks noGrp="1"/>
          </p:cNvSpPr>
          <p:nvPr>
            <p:ph type="pic" idx="2"/>
          </p:nvPr>
        </p:nvSpPr>
        <p:spPr>
          <a:xfrm>
            <a:off x="5183188" y="987425"/>
            <a:ext cx="6172200" cy="4873625"/>
          </a:xfrm>
          <a:prstGeom prst="rect">
            <a:avLst/>
          </a:prstGeom>
          <a:noFill/>
          <a:ln>
            <a:noFill/>
          </a:ln>
        </p:spPr>
      </p:sp>
      <p:sp>
        <p:nvSpPr>
          <p:cNvPr id="86" name="Google Shape;86;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g35d9a8ba929_0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EB Garamond"/>
              <a:buNone/>
              <a:defRPr>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5d9a8ba929_0_1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Font typeface="EB Garamond"/>
              <a:buChar char="•"/>
              <a:defRPr>
                <a:latin typeface="EB Garamond"/>
                <a:ea typeface="EB Garamond"/>
                <a:cs typeface="EB Garamond"/>
                <a:sym typeface="EB Garamond"/>
              </a:defRPr>
            </a:lvl1pPr>
            <a:lvl2pPr marL="914400" lvl="1" indent="-342900" algn="l">
              <a:lnSpc>
                <a:spcPct val="90000"/>
              </a:lnSpc>
              <a:spcBef>
                <a:spcPts val="500"/>
              </a:spcBef>
              <a:spcAft>
                <a:spcPts val="0"/>
              </a:spcAft>
              <a:buClr>
                <a:schemeClr val="dk1"/>
              </a:buClr>
              <a:buSzPts val="1800"/>
              <a:buFont typeface="EB Garamond"/>
              <a:buChar char="•"/>
              <a:defRPr>
                <a:latin typeface="EB Garamond"/>
                <a:ea typeface="EB Garamond"/>
                <a:cs typeface="EB Garamond"/>
                <a:sym typeface="EB Garamond"/>
              </a:defRPr>
            </a:lvl2pPr>
            <a:lvl3pPr marL="1371600" lvl="2"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3pPr>
            <a:lvl4pPr marL="1828800" lvl="3"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4pPr>
            <a:lvl5pPr marL="2286000" lvl="4"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5pPr>
            <a:lvl6pPr marL="2743200" lvl="5"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6pPr>
            <a:lvl7pPr marL="3200400" lvl="6"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7pPr>
            <a:lvl8pPr marL="3657600" lvl="7"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8pPr>
            <a:lvl9pPr marL="4114800" lvl="8"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9pPr>
          </a:lstStyle>
          <a:p>
            <a:endParaRPr/>
          </a:p>
        </p:txBody>
      </p:sp>
      <p:sp>
        <p:nvSpPr>
          <p:cNvPr id="111" name="Google Shape;111;g35d9a8ba929_0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35d9a8ba929_0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5d9a8ba929_0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lavour compound slide">
  <p:cSld name="OBJECT_1">
    <p:spTree>
      <p:nvGrpSpPr>
        <p:cNvPr id="1" name="Shape 114"/>
        <p:cNvGrpSpPr/>
        <p:nvPr/>
      </p:nvGrpSpPr>
      <p:grpSpPr>
        <a:xfrm>
          <a:off x="0" y="0"/>
          <a:ext cx="0" cy="0"/>
          <a:chOff x="0" y="0"/>
          <a:chExt cx="0" cy="0"/>
        </a:xfrm>
      </p:grpSpPr>
      <p:sp>
        <p:nvSpPr>
          <p:cNvPr id="115" name="Google Shape;115;g35d9a8ba929_0_1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EB Garamond"/>
              <a:buNone/>
              <a:defRPr>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35d9a8ba929_0_1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Font typeface="EB Garamond"/>
              <a:buChar char="•"/>
              <a:defRPr>
                <a:latin typeface="EB Garamond"/>
                <a:ea typeface="EB Garamond"/>
                <a:cs typeface="EB Garamond"/>
                <a:sym typeface="EB Garamond"/>
              </a:defRPr>
            </a:lvl1pPr>
            <a:lvl2pPr marL="914400" lvl="1" indent="-342900" algn="l">
              <a:lnSpc>
                <a:spcPct val="90000"/>
              </a:lnSpc>
              <a:spcBef>
                <a:spcPts val="500"/>
              </a:spcBef>
              <a:spcAft>
                <a:spcPts val="0"/>
              </a:spcAft>
              <a:buClr>
                <a:schemeClr val="dk1"/>
              </a:buClr>
              <a:buSzPts val="1800"/>
              <a:buFont typeface="EB Garamond"/>
              <a:buChar char="•"/>
              <a:defRPr>
                <a:latin typeface="EB Garamond"/>
                <a:ea typeface="EB Garamond"/>
                <a:cs typeface="EB Garamond"/>
                <a:sym typeface="EB Garamond"/>
              </a:defRPr>
            </a:lvl2pPr>
            <a:lvl3pPr marL="1371600" lvl="2"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3pPr>
            <a:lvl4pPr marL="1828800" lvl="3"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4pPr>
            <a:lvl5pPr marL="2286000" lvl="4"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5pPr>
            <a:lvl6pPr marL="2743200" lvl="5"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6pPr>
            <a:lvl7pPr marL="3200400" lvl="6"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7pPr>
            <a:lvl8pPr marL="3657600" lvl="7"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8pPr>
            <a:lvl9pPr marL="4114800" lvl="8"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9pPr>
          </a:lstStyle>
          <a:p>
            <a:endParaRPr/>
          </a:p>
        </p:txBody>
      </p:sp>
      <p:sp>
        <p:nvSpPr>
          <p:cNvPr id="117" name="Google Shape;117;g35d9a8ba929_0_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5d9a8ba929_0_1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35d9a8ba929_0_1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0" name="Google Shape;120;g35d9a8ba929_0_139"/>
          <p:cNvSpPr txBox="1"/>
          <p:nvPr/>
        </p:nvSpPr>
        <p:spPr>
          <a:xfrm>
            <a:off x="204673" y="3722755"/>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 variety, sunlight exposure, fruit ripeness</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121" name="Google Shape;121;g35d9a8ba929_0_139"/>
          <p:cNvSpPr txBox="1"/>
          <p:nvPr/>
        </p:nvSpPr>
        <p:spPr>
          <a:xfrm>
            <a:off x="204685" y="612738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Open glass, short sniff. </a:t>
            </a:r>
            <a:endParaRPr sz="1400" b="0" i="0" u="none" strike="noStrike" cap="none">
              <a:solidFill>
                <a:srgbClr val="000000"/>
              </a:solidFill>
              <a:latin typeface="EB Garamond"/>
              <a:ea typeface="EB Garamond"/>
              <a:cs typeface="EB Garamond"/>
              <a:sym typeface="EB Garamond"/>
            </a:endParaRPr>
          </a:p>
        </p:txBody>
      </p:sp>
      <p:sp>
        <p:nvSpPr>
          <p:cNvPr id="122" name="Google Shape;122;g35d9a8ba929_0_139"/>
          <p:cNvSpPr txBox="1"/>
          <p:nvPr/>
        </p:nvSpPr>
        <p:spPr>
          <a:xfrm>
            <a:off x="6457" y="25475"/>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123" name="Google Shape;123;g35d9a8ba929_0_139"/>
          <p:cNvSpPr txBox="1"/>
          <p:nvPr/>
        </p:nvSpPr>
        <p:spPr>
          <a:xfrm>
            <a:off x="204675" y="2580802"/>
            <a:ext cx="9725400" cy="708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a:t>
            </a:r>
            <a:endParaRPr sz="1400" b="0" i="0" u="none" strike="noStrike" cap="none">
              <a:solidFill>
                <a:srgbClr val="000000"/>
              </a:solidFill>
              <a:latin typeface="EB Garamond"/>
              <a:ea typeface="EB Garamond"/>
              <a:cs typeface="EB Garamond"/>
              <a:sym typeface="EB Garamond"/>
            </a:endParaRPr>
          </a:p>
        </p:txBody>
      </p:sp>
      <p:sp>
        <p:nvSpPr>
          <p:cNvPr id="124" name="Google Shape;124;g35d9a8ba929_0_139"/>
          <p:cNvSpPr txBox="1"/>
          <p:nvPr/>
        </p:nvSpPr>
        <p:spPr>
          <a:xfrm>
            <a:off x="2" y="3"/>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sp>
        <p:nvSpPr>
          <p:cNvPr id="125" name="Google Shape;125;g35d9a8ba929_0_139"/>
          <p:cNvSpPr txBox="1"/>
          <p:nvPr/>
        </p:nvSpPr>
        <p:spPr>
          <a:xfrm>
            <a:off x="204685" y="142072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Herbaceous, green beans, capsicum, vegetal</a:t>
            </a:r>
            <a:endParaRPr sz="1400" b="0" i="0" u="none" strike="noStrike" cap="none">
              <a:solidFill>
                <a:srgbClr val="000000"/>
              </a:solidFill>
              <a:latin typeface="EB Garamond"/>
              <a:ea typeface="EB Garamond"/>
              <a:cs typeface="EB Garamond"/>
              <a:sym typeface="EB Garamond"/>
            </a:endParaRPr>
          </a:p>
        </p:txBody>
      </p:sp>
      <p:sp>
        <p:nvSpPr>
          <p:cNvPr id="126" name="Google Shape;126;g35d9a8ba929_0_139"/>
          <p:cNvSpPr txBox="1"/>
          <p:nvPr/>
        </p:nvSpPr>
        <p:spPr>
          <a:xfrm>
            <a:off x="204686" y="43738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127" name="Google Shape;127;g35d9a8ba929_0_139"/>
          <p:cNvSpPr txBox="1"/>
          <p:nvPr/>
        </p:nvSpPr>
        <p:spPr>
          <a:xfrm>
            <a:off x="204686" y="55522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Assessment technique</a:t>
            </a:r>
            <a:endParaRPr sz="1400" b="0" i="0" u="none" strike="noStrike" cap="none">
              <a:solidFill>
                <a:srgbClr val="000000"/>
              </a:solidFill>
              <a:latin typeface="EB Garamond"/>
              <a:ea typeface="EB Garamond"/>
              <a:cs typeface="EB Garamond"/>
              <a:sym typeface="EB Garamond"/>
            </a:endParaRPr>
          </a:p>
        </p:txBody>
      </p:sp>
      <p:sp>
        <p:nvSpPr>
          <p:cNvPr id="128" name="Google Shape;128;g35d9a8ba929_0_139"/>
          <p:cNvSpPr txBox="1"/>
          <p:nvPr/>
        </p:nvSpPr>
        <p:spPr>
          <a:xfrm>
            <a:off x="204675" y="4978550"/>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Various styles of Sauvignon Blanc </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129" name="Google Shape;129;g35d9a8ba929_0_139"/>
          <p:cNvSpPr txBox="1"/>
          <p:nvPr/>
        </p:nvSpPr>
        <p:spPr>
          <a:xfrm>
            <a:off x="204686" y="3152907"/>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130" name="Google Shape;130;g35d9a8ba929_0_139"/>
          <p:cNvSpPr txBox="1"/>
          <p:nvPr/>
        </p:nvSpPr>
        <p:spPr>
          <a:xfrm>
            <a:off x="204686" y="85764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Descriptors</a:t>
            </a:r>
            <a:endParaRPr sz="1400" b="0" i="0" u="none" strike="noStrike" cap="none">
              <a:solidFill>
                <a:srgbClr val="000000"/>
              </a:solidFill>
              <a:latin typeface="EB Garamond"/>
              <a:ea typeface="EB Garamond"/>
              <a:cs typeface="EB Garamond"/>
              <a:sym typeface="EB Garamond"/>
            </a:endParaRPr>
          </a:p>
        </p:txBody>
      </p:sp>
      <p:sp>
        <p:nvSpPr>
          <p:cNvPr id="131" name="Google Shape;131;g35d9a8ba929_0_139"/>
          <p:cNvSpPr txBox="1"/>
          <p:nvPr/>
        </p:nvSpPr>
        <p:spPr>
          <a:xfrm>
            <a:off x="204688" y="1994811"/>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g35d9a8ba929_0_1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35d9a8ba929_0_15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5" name="Google Shape;135;g35d9a8ba929_0_1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35d9a8ba929_0_1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35d9a8ba929_0_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g35d9a8ba929_0_16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35d9a8ba929_0_16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1" name="Google Shape;141;g35d9a8ba929_0_1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5d9a8ba929_0_1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35d9a8ba929_0_1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g35d9a8ba929_0_1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5d9a8ba929_0_16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g35d9a8ba929_0_16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g35d9a8ba929_0_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5d9a8ba929_0_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5d9a8ba929_0_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g35d9a8ba929_0_17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5d9a8ba929_0_17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g35d9a8ba929_0_17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g35d9a8ba929_0_17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g35d9a8ba929_0_17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g35d9a8ba929_0_1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5d9a8ba929_0_1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35d9a8ba929_0_1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g35d9a8ba929_0_1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35d9a8ba929_0_1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5d9a8ba929_0_1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5d9a8ba929_0_1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lavour compound slide">
  <p:cSld name="OBJECT_1">
    <p:spTree>
      <p:nvGrpSpPr>
        <p:cNvPr id="1" name="Shape 21"/>
        <p:cNvGrpSpPr/>
        <p:nvPr/>
      </p:nvGrpSpPr>
      <p:grpSpPr>
        <a:xfrm>
          <a:off x="0" y="0"/>
          <a:ext cx="0" cy="0"/>
          <a:chOff x="0" y="0"/>
          <a:chExt cx="0" cy="0"/>
        </a:xfrm>
      </p:grpSpPr>
      <p:sp>
        <p:nvSpPr>
          <p:cNvPr id="22" name="Google Shape;22;g127b90425aa_0_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EB Garamond"/>
              <a:buNone/>
              <a:defRPr>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27b90425aa_0_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Font typeface="EB Garamond"/>
              <a:buChar char="•"/>
              <a:defRPr>
                <a:latin typeface="EB Garamond"/>
                <a:ea typeface="EB Garamond"/>
                <a:cs typeface="EB Garamond"/>
                <a:sym typeface="EB Garamond"/>
              </a:defRPr>
            </a:lvl1pPr>
            <a:lvl2pPr marL="914400" lvl="1" indent="-342900" algn="l">
              <a:lnSpc>
                <a:spcPct val="90000"/>
              </a:lnSpc>
              <a:spcBef>
                <a:spcPts val="500"/>
              </a:spcBef>
              <a:spcAft>
                <a:spcPts val="0"/>
              </a:spcAft>
              <a:buClr>
                <a:schemeClr val="dk1"/>
              </a:buClr>
              <a:buSzPts val="1800"/>
              <a:buFont typeface="EB Garamond"/>
              <a:buChar char="•"/>
              <a:defRPr>
                <a:latin typeface="EB Garamond"/>
                <a:ea typeface="EB Garamond"/>
                <a:cs typeface="EB Garamond"/>
                <a:sym typeface="EB Garamond"/>
              </a:defRPr>
            </a:lvl2pPr>
            <a:lvl3pPr marL="1371600" lvl="2"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3pPr>
            <a:lvl4pPr marL="1828800" lvl="3"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4pPr>
            <a:lvl5pPr marL="2286000" lvl="4"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5pPr>
            <a:lvl6pPr marL="2743200" lvl="5"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6pPr>
            <a:lvl7pPr marL="3200400" lvl="6"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7pPr>
            <a:lvl8pPr marL="3657600" lvl="7"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8pPr>
            <a:lvl9pPr marL="4114800" lvl="8" indent="-342900" algn="l">
              <a:lnSpc>
                <a:spcPct val="90000"/>
              </a:lnSpc>
              <a:spcBef>
                <a:spcPts val="500"/>
              </a:spcBef>
              <a:spcAft>
                <a:spcPts val="0"/>
              </a:spcAft>
              <a:buSzPts val="1800"/>
              <a:buFont typeface="EB Garamond"/>
              <a:buChar char="•"/>
              <a:defRPr>
                <a:latin typeface="EB Garamond"/>
                <a:ea typeface="EB Garamond"/>
                <a:cs typeface="EB Garamond"/>
                <a:sym typeface="EB Garamond"/>
              </a:defRPr>
            </a:lvl9pPr>
          </a:lstStyle>
          <a:p>
            <a:endParaRPr/>
          </a:p>
        </p:txBody>
      </p:sp>
      <p:sp>
        <p:nvSpPr>
          <p:cNvPr id="24" name="Google Shape;24;g127b90425aa_0_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27b90425aa_0_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127b90425aa_0_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g127b90425aa_0_66"/>
          <p:cNvSpPr txBox="1"/>
          <p:nvPr/>
        </p:nvSpPr>
        <p:spPr>
          <a:xfrm>
            <a:off x="204673" y="3722755"/>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 variety, sunlight exposure, fruit ripeness</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28" name="Google Shape;28;g127b90425aa_0_66"/>
          <p:cNvSpPr txBox="1"/>
          <p:nvPr/>
        </p:nvSpPr>
        <p:spPr>
          <a:xfrm>
            <a:off x="204685" y="612738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Open glass, short sniff. </a:t>
            </a:r>
            <a:endParaRPr sz="1400" b="0" i="0" u="none" strike="noStrike" cap="none">
              <a:solidFill>
                <a:srgbClr val="000000"/>
              </a:solidFill>
              <a:latin typeface="EB Garamond"/>
              <a:ea typeface="EB Garamond"/>
              <a:cs typeface="EB Garamond"/>
              <a:sym typeface="EB Garamond"/>
            </a:endParaRPr>
          </a:p>
        </p:txBody>
      </p:sp>
      <p:sp>
        <p:nvSpPr>
          <p:cNvPr id="29" name="Google Shape;29;g127b90425aa_0_66"/>
          <p:cNvSpPr txBox="1"/>
          <p:nvPr/>
        </p:nvSpPr>
        <p:spPr>
          <a:xfrm>
            <a:off x="6457" y="25475"/>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30" name="Google Shape;30;g127b90425aa_0_66"/>
          <p:cNvSpPr txBox="1"/>
          <p:nvPr/>
        </p:nvSpPr>
        <p:spPr>
          <a:xfrm>
            <a:off x="204675" y="2580802"/>
            <a:ext cx="9725400" cy="708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a:t>
            </a:r>
            <a:endParaRPr sz="1400" b="0" i="0" u="none" strike="noStrike" cap="none">
              <a:solidFill>
                <a:srgbClr val="000000"/>
              </a:solidFill>
              <a:latin typeface="EB Garamond"/>
              <a:ea typeface="EB Garamond"/>
              <a:cs typeface="EB Garamond"/>
              <a:sym typeface="EB Garamond"/>
            </a:endParaRPr>
          </a:p>
        </p:txBody>
      </p:sp>
      <p:sp>
        <p:nvSpPr>
          <p:cNvPr id="31" name="Google Shape;31;g127b90425aa_0_66"/>
          <p:cNvSpPr txBox="1"/>
          <p:nvPr/>
        </p:nvSpPr>
        <p:spPr>
          <a:xfrm>
            <a:off x="2" y="3"/>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sp>
        <p:nvSpPr>
          <p:cNvPr id="32" name="Google Shape;32;g127b90425aa_0_66"/>
          <p:cNvSpPr txBox="1"/>
          <p:nvPr/>
        </p:nvSpPr>
        <p:spPr>
          <a:xfrm>
            <a:off x="204685" y="1420724"/>
            <a:ext cx="9725400" cy="810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Herbaceous, green beans, capsicum, vegetal</a:t>
            </a:r>
            <a:endParaRPr sz="1400" b="0" i="0" u="none" strike="noStrike" cap="none">
              <a:solidFill>
                <a:srgbClr val="000000"/>
              </a:solidFill>
              <a:latin typeface="EB Garamond"/>
              <a:ea typeface="EB Garamond"/>
              <a:cs typeface="EB Garamond"/>
              <a:sym typeface="EB Garamond"/>
            </a:endParaRPr>
          </a:p>
        </p:txBody>
      </p:sp>
      <p:sp>
        <p:nvSpPr>
          <p:cNvPr id="33" name="Google Shape;33;g127b90425aa_0_66"/>
          <p:cNvSpPr txBox="1"/>
          <p:nvPr/>
        </p:nvSpPr>
        <p:spPr>
          <a:xfrm>
            <a:off x="204686" y="43738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34" name="Google Shape;34;g127b90425aa_0_66"/>
          <p:cNvSpPr txBox="1"/>
          <p:nvPr/>
        </p:nvSpPr>
        <p:spPr>
          <a:xfrm>
            <a:off x="204686" y="5552270"/>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Assessment technique</a:t>
            </a:r>
            <a:endParaRPr sz="1400" b="0" i="0" u="none" strike="noStrike" cap="none">
              <a:solidFill>
                <a:srgbClr val="000000"/>
              </a:solidFill>
              <a:latin typeface="EB Garamond"/>
              <a:ea typeface="EB Garamond"/>
              <a:cs typeface="EB Garamond"/>
              <a:sym typeface="EB Garamond"/>
            </a:endParaRPr>
          </a:p>
        </p:txBody>
      </p:sp>
      <p:sp>
        <p:nvSpPr>
          <p:cNvPr id="35" name="Google Shape;35;g127b90425aa_0_66"/>
          <p:cNvSpPr txBox="1"/>
          <p:nvPr/>
        </p:nvSpPr>
        <p:spPr>
          <a:xfrm>
            <a:off x="204675" y="4978550"/>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Various styles of Sauvignon Blanc </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36" name="Google Shape;36;g127b90425aa_0_66"/>
          <p:cNvSpPr txBox="1"/>
          <p:nvPr/>
        </p:nvSpPr>
        <p:spPr>
          <a:xfrm>
            <a:off x="204686" y="3152907"/>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37" name="Google Shape;37;g127b90425aa_0_66"/>
          <p:cNvSpPr txBox="1"/>
          <p:nvPr/>
        </p:nvSpPr>
        <p:spPr>
          <a:xfrm>
            <a:off x="204686" y="85764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Descriptors</a:t>
            </a:r>
            <a:endParaRPr sz="1400" b="0" i="0" u="none" strike="noStrike" cap="none">
              <a:solidFill>
                <a:srgbClr val="000000"/>
              </a:solidFill>
              <a:latin typeface="EB Garamond"/>
              <a:ea typeface="EB Garamond"/>
              <a:cs typeface="EB Garamond"/>
              <a:sym typeface="EB Garamond"/>
            </a:endParaRPr>
          </a:p>
        </p:txBody>
      </p:sp>
      <p:sp>
        <p:nvSpPr>
          <p:cNvPr id="38" name="Google Shape;38;g127b90425aa_0_66"/>
          <p:cNvSpPr txBox="1"/>
          <p:nvPr/>
        </p:nvSpPr>
        <p:spPr>
          <a:xfrm>
            <a:off x="204688" y="1994811"/>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g35d9a8ba929_0_1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5d9a8ba929_0_1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35d9a8ba929_0_1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9"/>
        <p:cNvGrpSpPr/>
        <p:nvPr/>
      </p:nvGrpSpPr>
      <p:grpSpPr>
        <a:xfrm>
          <a:off x="0" y="0"/>
          <a:ext cx="0" cy="0"/>
          <a:chOff x="0" y="0"/>
          <a:chExt cx="0" cy="0"/>
        </a:xfrm>
      </p:grpSpPr>
      <p:sp>
        <p:nvSpPr>
          <p:cNvPr id="170" name="Google Shape;170;g35d9a8ba929_0_19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35d9a8ba929_0_19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2" name="Google Shape;172;g35d9a8ba929_0_19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g35d9a8ba929_0_1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35d9a8ba929_0_1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5d9a8ba929_0_1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6"/>
        <p:cNvGrpSpPr/>
        <p:nvPr/>
      </p:nvGrpSpPr>
      <p:grpSpPr>
        <a:xfrm>
          <a:off x="0" y="0"/>
          <a:ext cx="0" cy="0"/>
          <a:chOff x="0" y="0"/>
          <a:chExt cx="0" cy="0"/>
        </a:xfrm>
      </p:grpSpPr>
      <p:sp>
        <p:nvSpPr>
          <p:cNvPr id="177" name="Google Shape;177;g35d9a8ba929_0_20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35d9a8ba929_0_201"/>
          <p:cNvSpPr>
            <a:spLocks noGrp="1"/>
          </p:cNvSpPr>
          <p:nvPr>
            <p:ph type="pic" idx="2"/>
          </p:nvPr>
        </p:nvSpPr>
        <p:spPr>
          <a:xfrm>
            <a:off x="5183188" y="987425"/>
            <a:ext cx="6172200" cy="4873500"/>
          </a:xfrm>
          <a:prstGeom prst="rect">
            <a:avLst/>
          </a:prstGeom>
          <a:noFill/>
          <a:ln>
            <a:noFill/>
          </a:ln>
        </p:spPr>
      </p:sp>
      <p:sp>
        <p:nvSpPr>
          <p:cNvPr id="179" name="Google Shape;179;g35d9a8ba929_0_20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0" name="Google Shape;180;g35d9a8ba929_0_2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35d9a8ba929_0_2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35d9a8ba929_0_2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3"/>
        <p:cNvGrpSpPr/>
        <p:nvPr/>
      </p:nvGrpSpPr>
      <p:grpSpPr>
        <a:xfrm>
          <a:off x="0" y="0"/>
          <a:ext cx="0" cy="0"/>
          <a:chOff x="0" y="0"/>
          <a:chExt cx="0" cy="0"/>
        </a:xfrm>
      </p:grpSpPr>
      <p:sp>
        <p:nvSpPr>
          <p:cNvPr id="184" name="Google Shape;184;g35d9a8ba929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35d9a8ba929_0_20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g35d9a8ba929_0_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35d9a8ba929_0_2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35d9a8ba929_0_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9"/>
        <p:cNvGrpSpPr/>
        <p:nvPr/>
      </p:nvGrpSpPr>
      <p:grpSpPr>
        <a:xfrm>
          <a:off x="0" y="0"/>
          <a:ext cx="0" cy="0"/>
          <a:chOff x="0" y="0"/>
          <a:chExt cx="0" cy="0"/>
        </a:xfrm>
      </p:grpSpPr>
      <p:sp>
        <p:nvSpPr>
          <p:cNvPr id="190" name="Google Shape;190;g35d9a8ba929_0_21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5d9a8ba929_0_21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35d9a8ba929_0_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35d9a8ba929_0_2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35d9a8ba929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FE5"/>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EB Garamond"/>
              <a:buNone/>
              <a:defRPr sz="4400" b="0" i="0" u="none" strike="noStrike" cap="none">
                <a:solidFill>
                  <a:schemeClr val="dk1"/>
                </a:solidFill>
                <a:latin typeface="EB Garamond"/>
                <a:ea typeface="EB Garamond"/>
                <a:cs typeface="EB Garamond"/>
                <a:sym typeface="EB Garamond"/>
              </a:defRPr>
            </a:lvl1pPr>
            <a:lvl2pPr marR="0" lvl="1"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2pPr>
            <a:lvl3pPr marR="0" lvl="2"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3pPr>
            <a:lvl4pPr marR="0" lvl="3"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4pPr>
            <a:lvl5pPr marR="0" lvl="4"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5pPr>
            <a:lvl6pPr marR="0" lvl="5"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6pPr>
            <a:lvl7pPr marR="0" lvl="6"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7pPr>
            <a:lvl8pPr marR="0" lvl="7"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8pPr>
            <a:lvl9pPr marR="0" lvl="8" algn="l" rtl="0">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E19D57"/>
              </a:buClr>
              <a:buSzPts val="2800"/>
              <a:buFont typeface="EB Garamond"/>
              <a:buChar char="•"/>
              <a:defRPr sz="2800" b="0" i="0" u="none" strike="noStrike" cap="none">
                <a:solidFill>
                  <a:srgbClr val="E19D57"/>
                </a:solidFill>
                <a:latin typeface="EB Garamond"/>
                <a:ea typeface="EB Garamond"/>
                <a:cs typeface="EB Garamond"/>
                <a:sym typeface="EB Garamond"/>
              </a:defRPr>
            </a:lvl1pPr>
            <a:lvl2pPr marL="914400" marR="0" lvl="1" indent="-381000" algn="l" rtl="0">
              <a:lnSpc>
                <a:spcPct val="90000"/>
              </a:lnSpc>
              <a:spcBef>
                <a:spcPts val="500"/>
              </a:spcBef>
              <a:spcAft>
                <a:spcPts val="0"/>
              </a:spcAft>
              <a:buClr>
                <a:schemeClr val="dk1"/>
              </a:buClr>
              <a:buSzPts val="2400"/>
              <a:buFont typeface="EB Garamond"/>
              <a:buChar char="•"/>
              <a:defRPr sz="2400" b="0" i="0" u="none" strike="noStrike" cap="none">
                <a:solidFill>
                  <a:schemeClr val="dk1"/>
                </a:solidFill>
                <a:latin typeface="EB Garamond"/>
                <a:ea typeface="EB Garamond"/>
                <a:cs typeface="EB Garamond"/>
                <a:sym typeface="EB Garamond"/>
              </a:defRPr>
            </a:lvl2pPr>
            <a:lvl3pPr marL="1371600" marR="0" lvl="2" indent="-355600" algn="l" rtl="0">
              <a:lnSpc>
                <a:spcPct val="90000"/>
              </a:lnSpc>
              <a:spcBef>
                <a:spcPts val="500"/>
              </a:spcBef>
              <a:spcAft>
                <a:spcPts val="0"/>
              </a:spcAft>
              <a:buClr>
                <a:srgbClr val="000000"/>
              </a:buClr>
              <a:buSzPts val="2000"/>
              <a:buFont typeface="EB Garamond"/>
              <a:buChar char="•"/>
              <a:defRPr sz="2000" b="0" i="0" u="none" strike="noStrike" cap="none">
                <a:solidFill>
                  <a:srgbClr val="000000"/>
                </a:solidFill>
                <a:latin typeface="EB Garamond"/>
                <a:ea typeface="EB Garamond"/>
                <a:cs typeface="EB Garamond"/>
                <a:sym typeface="EB Garamond"/>
              </a:defRPr>
            </a:lvl3pPr>
            <a:lvl4pPr marL="1828800" marR="0" lvl="3"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4pPr>
            <a:lvl5pPr marL="2286000" marR="0" lvl="4"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5pPr>
            <a:lvl6pPr marL="2743200" marR="0" lvl="5"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6pPr>
            <a:lvl7pPr marL="3200400" marR="0" lvl="6"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7pPr>
            <a:lvl8pPr marL="3657600" marR="0" lvl="7"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8pPr>
            <a:lvl9pPr marL="4114800" marR="0" lvl="8" indent="-342900" algn="l" rtl="0">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FE5"/>
        </a:solidFill>
        <a:effectLst/>
      </p:bgPr>
    </p:bg>
    <p:spTree>
      <p:nvGrpSpPr>
        <p:cNvPr id="1" name="Shape 102"/>
        <p:cNvGrpSpPr/>
        <p:nvPr/>
      </p:nvGrpSpPr>
      <p:grpSpPr>
        <a:xfrm>
          <a:off x="0" y="0"/>
          <a:ext cx="0" cy="0"/>
          <a:chOff x="0" y="0"/>
          <a:chExt cx="0" cy="0"/>
        </a:xfrm>
      </p:grpSpPr>
      <p:sp>
        <p:nvSpPr>
          <p:cNvPr id="103" name="Google Shape;103;g35d9a8ba929_0_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EB Garamond"/>
              <a:buNone/>
              <a:defRPr sz="4400" b="0" i="0" u="none" strike="noStrike" cap="none">
                <a:solidFill>
                  <a:schemeClr val="dk1"/>
                </a:solidFill>
                <a:latin typeface="EB Garamond"/>
                <a:ea typeface="EB Garamond"/>
                <a:cs typeface="EB Garamond"/>
                <a:sym typeface="EB Garamond"/>
              </a:defRPr>
            </a:lvl1pPr>
            <a:lvl2pPr marR="0" lvl="1"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2pPr>
            <a:lvl3pPr marR="0" lvl="2"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3pPr>
            <a:lvl4pPr marR="0" lvl="3"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4pPr>
            <a:lvl5pPr marR="0" lvl="4"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5pPr>
            <a:lvl6pPr marR="0" lvl="5"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6pPr>
            <a:lvl7pPr marR="0" lvl="6"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7pPr>
            <a:lvl8pPr marR="0" lvl="7"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8pPr>
            <a:lvl9pPr marR="0" lvl="8" algn="l">
              <a:lnSpc>
                <a:spcPct val="100000"/>
              </a:lnSpc>
              <a:spcBef>
                <a:spcPts val="0"/>
              </a:spcBef>
              <a:spcAft>
                <a:spcPts val="0"/>
              </a:spcAft>
              <a:buClr>
                <a:srgbClr val="000000"/>
              </a:buClr>
              <a:buSzPts val="1400"/>
              <a:buFont typeface="EB Garamond"/>
              <a:buNone/>
              <a:defRPr sz="1800" b="0" i="0" u="none" strike="noStrike" cap="none">
                <a:solidFill>
                  <a:srgbClr val="000000"/>
                </a:solidFill>
                <a:latin typeface="EB Garamond"/>
                <a:ea typeface="EB Garamond"/>
                <a:cs typeface="EB Garamond"/>
                <a:sym typeface="EB Garamond"/>
              </a:defRPr>
            </a:lvl9pPr>
          </a:lstStyle>
          <a:p>
            <a:endParaRPr/>
          </a:p>
        </p:txBody>
      </p:sp>
      <p:sp>
        <p:nvSpPr>
          <p:cNvPr id="104" name="Google Shape;104;g35d9a8ba929_0_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accent2"/>
              </a:buClr>
              <a:buSzPts val="2800"/>
              <a:buFont typeface="EB Garamond"/>
              <a:buChar char="•"/>
              <a:defRPr sz="2800" b="0" i="0" u="none" strike="noStrike" cap="none">
                <a:solidFill>
                  <a:schemeClr val="accent2"/>
                </a:solidFill>
                <a:latin typeface="EB Garamond"/>
                <a:ea typeface="EB Garamond"/>
                <a:cs typeface="EB Garamond"/>
                <a:sym typeface="EB Garamond"/>
              </a:defRPr>
            </a:lvl1pPr>
            <a:lvl2pPr marL="914400" marR="0" lvl="1" indent="-381000" algn="l">
              <a:lnSpc>
                <a:spcPct val="90000"/>
              </a:lnSpc>
              <a:spcBef>
                <a:spcPts val="500"/>
              </a:spcBef>
              <a:spcAft>
                <a:spcPts val="0"/>
              </a:spcAft>
              <a:buClr>
                <a:schemeClr val="dk1"/>
              </a:buClr>
              <a:buSzPts val="2400"/>
              <a:buFont typeface="EB Garamond"/>
              <a:buChar char="•"/>
              <a:defRPr sz="2400" b="0" i="0" u="none" strike="noStrike" cap="none">
                <a:solidFill>
                  <a:schemeClr val="dk1"/>
                </a:solidFill>
                <a:latin typeface="EB Garamond"/>
                <a:ea typeface="EB Garamond"/>
                <a:cs typeface="EB Garamond"/>
                <a:sym typeface="EB Garamond"/>
              </a:defRPr>
            </a:lvl2pPr>
            <a:lvl3pPr marL="1371600" marR="0" lvl="2" indent="-355600" algn="l">
              <a:lnSpc>
                <a:spcPct val="90000"/>
              </a:lnSpc>
              <a:spcBef>
                <a:spcPts val="500"/>
              </a:spcBef>
              <a:spcAft>
                <a:spcPts val="0"/>
              </a:spcAft>
              <a:buClr>
                <a:srgbClr val="000000"/>
              </a:buClr>
              <a:buSzPts val="2000"/>
              <a:buFont typeface="EB Garamond"/>
              <a:buChar char="•"/>
              <a:defRPr sz="2000" b="0" i="0" u="none" strike="noStrike" cap="none">
                <a:solidFill>
                  <a:srgbClr val="000000"/>
                </a:solidFill>
                <a:latin typeface="EB Garamond"/>
                <a:ea typeface="EB Garamond"/>
                <a:cs typeface="EB Garamond"/>
                <a:sym typeface="EB Garamond"/>
              </a:defRPr>
            </a:lvl3pPr>
            <a:lvl4pPr marL="1828800" marR="0" lvl="3"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4pPr>
            <a:lvl5pPr marL="2286000" marR="0" lvl="4"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5pPr>
            <a:lvl6pPr marL="2743200" marR="0" lvl="5"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6pPr>
            <a:lvl7pPr marL="3200400" marR="0" lvl="6"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7pPr>
            <a:lvl8pPr marL="3657600" marR="0" lvl="7"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8pPr>
            <a:lvl9pPr marL="4114800" marR="0" lvl="8" indent="-342900" algn="l">
              <a:lnSpc>
                <a:spcPct val="90000"/>
              </a:lnSpc>
              <a:spcBef>
                <a:spcPts val="500"/>
              </a:spcBef>
              <a:spcAft>
                <a:spcPts val="0"/>
              </a:spcAft>
              <a:buClr>
                <a:srgbClr val="000000"/>
              </a:buClr>
              <a:buSzPts val="1800"/>
              <a:buFont typeface="EB Garamond"/>
              <a:buChar char="•"/>
              <a:defRPr sz="1800" b="0" i="0" u="none" strike="noStrike" cap="none">
                <a:solidFill>
                  <a:srgbClr val="000000"/>
                </a:solidFill>
                <a:latin typeface="EB Garamond"/>
                <a:ea typeface="EB Garamond"/>
                <a:cs typeface="EB Garamond"/>
                <a:sym typeface="EB Garamond"/>
              </a:defRPr>
            </a:lvl9pPr>
          </a:lstStyle>
          <a:p>
            <a:endParaRPr/>
          </a:p>
        </p:txBody>
      </p:sp>
      <p:sp>
        <p:nvSpPr>
          <p:cNvPr id="105" name="Google Shape;105;g35d9a8ba929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g35d9a8ba929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g35d9a8ba929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hyperlink" Target="https://www.instagram.com/artoftasting/" TargetMode="External"/><Relationship Id="rId4" Type="http://schemas.openxmlformats.org/officeDocument/2006/relationships/hyperlink" Target="http://www.artoftasting.n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2946a1d351_0_0"/>
          <p:cNvSpPr/>
          <p:nvPr/>
        </p:nvSpPr>
        <p:spPr>
          <a:xfrm>
            <a:off x="335359" y="585262"/>
            <a:ext cx="117372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6000">
                <a:solidFill>
                  <a:schemeClr val="dk1"/>
                </a:solidFill>
                <a:latin typeface="EB Garamond"/>
                <a:ea typeface="EB Garamond"/>
                <a:cs typeface="EB Garamond"/>
                <a:sym typeface="EB Garamond"/>
              </a:rPr>
              <a:t>Red </a:t>
            </a:r>
            <a:r>
              <a:rPr lang="en-GB" sz="6000" b="0" i="0" u="none" strike="noStrike" cap="none">
                <a:solidFill>
                  <a:schemeClr val="dk1"/>
                </a:solidFill>
                <a:latin typeface="EB Garamond"/>
                <a:ea typeface="EB Garamond"/>
                <a:cs typeface="EB Garamond"/>
                <a:sym typeface="EB Garamond"/>
              </a:rPr>
              <a:t>Wine Flavour Compounds</a:t>
            </a:r>
            <a:endParaRPr sz="1400" b="0" i="0" u="none" strike="noStrike" cap="none">
              <a:solidFill>
                <a:schemeClr val="dk1"/>
              </a:solidFill>
              <a:latin typeface="EB Garamond"/>
              <a:ea typeface="EB Garamond"/>
              <a:cs typeface="EB Garamond"/>
              <a:sym typeface="EB Garamond"/>
            </a:endParaRPr>
          </a:p>
        </p:txBody>
      </p:sp>
      <p:pic>
        <p:nvPicPr>
          <p:cNvPr id="218" name="Google Shape;218;g32946a1d351_0_0"/>
          <p:cNvPicPr preferRelativeResize="0"/>
          <p:nvPr/>
        </p:nvPicPr>
        <p:blipFill rotWithShape="1">
          <a:blip r:embed="rId3">
            <a:alphaModFix/>
          </a:blip>
          <a:srcRect/>
          <a:stretch/>
        </p:blipFill>
        <p:spPr>
          <a:xfrm>
            <a:off x="9872133" y="76201"/>
            <a:ext cx="1732478" cy="3006688"/>
          </a:xfrm>
          <a:prstGeom prst="rect">
            <a:avLst/>
          </a:prstGeom>
          <a:noFill/>
          <a:ln>
            <a:noFill/>
          </a:ln>
        </p:spPr>
      </p:pic>
      <p:sp>
        <p:nvSpPr>
          <p:cNvPr id="220" name="Google Shape;220;g32946a1d351_0_0"/>
          <p:cNvSpPr txBox="1"/>
          <p:nvPr/>
        </p:nvSpPr>
        <p:spPr>
          <a:xfrm>
            <a:off x="407368" y="1753949"/>
            <a:ext cx="10945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E19D57"/>
                </a:solidFill>
                <a:latin typeface="EB Garamond"/>
                <a:ea typeface="EB Garamond"/>
                <a:cs typeface="EB Garamond"/>
                <a:sym typeface="EB Garamond"/>
              </a:rPr>
              <a:t>Sietze Wijma</a:t>
            </a:r>
            <a:endParaRPr sz="3200" b="1" i="0" u="none" strike="noStrike" cap="none">
              <a:solidFill>
                <a:srgbClr val="E19D57"/>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fd1efe1b7b_0_33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48" name="Google Shape;348;g2fd1efe1b7b_0_33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349" name="Google Shape;349;g2fd1efe1b7b_0_33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pic>
        <p:nvPicPr>
          <p:cNvPr id="350" name="Google Shape;350;g2fd1efe1b7b_0_331"/>
          <p:cNvPicPr preferRelativeResize="0"/>
          <p:nvPr/>
        </p:nvPicPr>
        <p:blipFill rotWithShape="1">
          <a:blip r:embed="rId3">
            <a:alphaModFix/>
          </a:blip>
          <a:srcRect/>
          <a:stretch/>
        </p:blipFill>
        <p:spPr>
          <a:xfrm>
            <a:off x="10828821" y="2474124"/>
            <a:ext cx="1139799" cy="1070776"/>
          </a:xfrm>
          <a:prstGeom prst="rect">
            <a:avLst/>
          </a:prstGeom>
          <a:noFill/>
          <a:ln>
            <a:noFill/>
          </a:ln>
        </p:spPr>
      </p:pic>
      <p:graphicFrame>
        <p:nvGraphicFramePr>
          <p:cNvPr id="351" name="Google Shape;351;g2fd1efe1b7b_0_331"/>
          <p:cNvGraphicFramePr/>
          <p:nvPr/>
        </p:nvGraphicFramePr>
        <p:xfrm>
          <a:off x="952500" y="3048000"/>
          <a:ext cx="5750400" cy="792420"/>
        </p:xfrm>
        <a:graphic>
          <a:graphicData uri="http://schemas.openxmlformats.org/drawingml/2006/table">
            <a:tbl>
              <a:tblPr>
                <a:noFill/>
                <a:tableStyleId>{B70291FC-18C0-47DD-900F-6A85D8D77265}</a:tableStyleId>
              </a:tblPr>
              <a:tblGrid>
                <a:gridCol w="2875200">
                  <a:extLst>
                    <a:ext uri="{9D8B030D-6E8A-4147-A177-3AD203B41FA5}">
                      <a16:colId xmlns:a16="http://schemas.microsoft.com/office/drawing/2014/main" val="20000"/>
                    </a:ext>
                  </a:extLst>
                </a:gridCol>
                <a:gridCol w="2875200">
                  <a:extLst>
                    <a:ext uri="{9D8B030D-6E8A-4147-A177-3AD203B41FA5}">
                      <a16:colId xmlns:a16="http://schemas.microsoft.com/office/drawing/2014/main" val="20001"/>
                    </a:ext>
                  </a:extLst>
                </a:gridCol>
              </a:tblGrid>
              <a:tr h="396200">
                <a:tc>
                  <a:txBody>
                    <a:bodyPr/>
                    <a:lstStyle/>
                    <a:p>
                      <a:pPr marL="0" marR="0" lvl="0" indent="0" algn="l" rtl="0">
                        <a:lnSpc>
                          <a:spcPct val="100000"/>
                        </a:lnSpc>
                        <a:spcBef>
                          <a:spcPts val="0"/>
                        </a:spcBef>
                        <a:spcAft>
                          <a:spcPts val="0"/>
                        </a:spcAft>
                        <a:buClr>
                          <a:srgbClr val="000000"/>
                        </a:buClr>
                        <a:buSzPts val="1400"/>
                        <a:buFont typeface="Arial"/>
                        <a:buNone/>
                      </a:pPr>
                      <a:r>
                        <a:rPr lang="en-GB" sz="1400" i="1" u="none" strike="noStrike" cap="none"/>
                        <a:t>Alcohol</a:t>
                      </a:r>
                      <a:endParaRPr sz="1400" i="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12%</a:t>
                      </a:r>
                      <a:endParaRPr sz="1400" u="none" strike="noStrike" cap="none"/>
                    </a:p>
                  </a:txBody>
                  <a:tcPr marL="91425" marR="91425" marT="91425" marB="91425"/>
                </a:tc>
                <a:extLst>
                  <a:ext uri="{0D108BD9-81ED-4DB2-BD59-A6C34878D82A}">
                    <a16:rowId xmlns:a16="http://schemas.microsoft.com/office/drawing/2014/main" val="10000"/>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GB" i="1"/>
                        <a:t>3-isobutyl-2-methoxypyrazine</a:t>
                      </a:r>
                      <a:endParaRPr sz="1400" i="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0.000000001%</a:t>
                      </a: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352" name="Google Shape;352;g2fd1efe1b7b_0_331"/>
          <p:cNvSpPr/>
          <p:nvPr/>
        </p:nvSpPr>
        <p:spPr>
          <a:xfrm>
            <a:off x="10246548" y="3823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8</a:t>
            </a:r>
            <a:r>
              <a:rPr lang="en-GB" sz="2000" b="0" i="0" u="none" strike="noStrike" cap="none">
                <a:solidFill>
                  <a:srgbClr val="002060"/>
                </a:solidFill>
                <a:latin typeface="EB Garamond"/>
                <a:ea typeface="EB Garamond"/>
                <a:cs typeface="EB Garamond"/>
                <a:sym typeface="EB Garamond"/>
              </a:rPr>
              <a:t> ng/L</a:t>
            </a:r>
            <a:endParaRPr sz="1400" b="0" i="0" u="none" strike="noStrike" cap="none">
              <a:solidFill>
                <a:srgbClr val="000000"/>
              </a:solidFill>
              <a:latin typeface="EB Garamond"/>
              <a:ea typeface="EB Garamond"/>
              <a:cs typeface="EB Garamond"/>
              <a:sym typeface="EB Garamond"/>
            </a:endParaRPr>
          </a:p>
        </p:txBody>
      </p:sp>
      <p:sp>
        <p:nvSpPr>
          <p:cNvPr id="353" name="Google Shape;353;g2fd1efe1b7b_0_331"/>
          <p:cNvSpPr/>
          <p:nvPr/>
        </p:nvSpPr>
        <p:spPr>
          <a:xfrm>
            <a:off x="789484" y="1002814"/>
            <a:ext cx="3129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3-isobutyl-2-methoxypyrazine</a:t>
            </a:r>
            <a:endParaRPr sz="1800" b="0" i="1" u="none" strike="noStrike" cap="none">
              <a:solidFill>
                <a:srgbClr val="002060"/>
              </a:solidFill>
              <a:latin typeface="EB Garamond"/>
              <a:ea typeface="EB Garamond"/>
              <a:cs typeface="EB Garamond"/>
              <a:sym typeface="EB Garamond"/>
            </a:endParaRPr>
          </a:p>
        </p:txBody>
      </p:sp>
      <p:pic>
        <p:nvPicPr>
          <p:cNvPr id="354" name="Google Shape;354;g2fd1efe1b7b_0_331"/>
          <p:cNvPicPr preferRelativeResize="0"/>
          <p:nvPr/>
        </p:nvPicPr>
        <p:blipFill>
          <a:blip r:embed="rId4">
            <a:alphaModFix/>
          </a:blip>
          <a:stretch>
            <a:fillRect/>
          </a:stretch>
        </p:blipFill>
        <p:spPr>
          <a:xfrm>
            <a:off x="10481999" y="708000"/>
            <a:ext cx="1710001" cy="1710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b07291de4e_0_105"/>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61" name="Google Shape;361;g2b07291de4e_0_105"/>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362" name="Google Shape;362;g2b07291de4e_0_105"/>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8ca7fcb841_0_1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69" name="Google Shape;369;g28ca7fcb841_0_1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2</a:t>
            </a:r>
            <a:endParaRPr sz="1400" b="0" i="0" u="none" strike="noStrike" cap="none">
              <a:solidFill>
                <a:srgbClr val="000000"/>
              </a:solidFill>
              <a:latin typeface="EB Garamond"/>
              <a:ea typeface="EB Garamond"/>
              <a:cs typeface="EB Garamond"/>
              <a:sym typeface="EB Garamond"/>
            </a:endParaRPr>
          </a:p>
        </p:txBody>
      </p:sp>
      <p:sp>
        <p:nvSpPr>
          <p:cNvPr id="370" name="Google Shape;370;g28ca7fcb841_0_1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Banana </a:t>
            </a:r>
            <a:endParaRPr sz="1400" b="0" i="0" u="none" strike="noStrike" cap="none">
              <a:solidFill>
                <a:srgbClr val="000000"/>
              </a:solidFill>
              <a:latin typeface="EB Garamond"/>
              <a:ea typeface="EB Garamond"/>
              <a:cs typeface="EB Garamond"/>
              <a:sym typeface="EB Garamond"/>
            </a:endParaRPr>
          </a:p>
        </p:txBody>
      </p:sp>
      <p:pic>
        <p:nvPicPr>
          <p:cNvPr id="371" name="Google Shape;371;g28ca7fcb841_0_16"/>
          <p:cNvPicPr preferRelativeResize="0"/>
          <p:nvPr/>
        </p:nvPicPr>
        <p:blipFill>
          <a:blip r:embed="rId3">
            <a:alphaModFix/>
          </a:blip>
          <a:stretch>
            <a:fillRect/>
          </a:stretch>
        </p:blipFill>
        <p:spPr>
          <a:xfrm>
            <a:off x="10501900" y="821100"/>
            <a:ext cx="1566551" cy="1566551"/>
          </a:xfrm>
          <a:prstGeom prst="rect">
            <a:avLst/>
          </a:prstGeom>
          <a:noFill/>
          <a:ln>
            <a:noFill/>
          </a:ln>
        </p:spPr>
      </p:pic>
      <p:pic>
        <p:nvPicPr>
          <p:cNvPr id="372" name="Google Shape;372;g28ca7fcb841_0_16" title="Chart"/>
          <p:cNvPicPr preferRelativeResize="0"/>
          <p:nvPr/>
        </p:nvPicPr>
        <p:blipFill>
          <a:blip r:embed="rId4">
            <a:alphaModFix/>
          </a:blip>
          <a:stretch>
            <a:fillRect/>
          </a:stretch>
        </p:blipFill>
        <p:spPr>
          <a:xfrm>
            <a:off x="737400" y="860400"/>
            <a:ext cx="9764499" cy="60377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108b3dc954e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79" name="Google Shape;379;g108b3dc954e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2</a:t>
            </a:r>
            <a:endParaRPr sz="1400" b="0" i="0" u="none" strike="noStrike" cap="none">
              <a:solidFill>
                <a:srgbClr val="000000"/>
              </a:solidFill>
              <a:latin typeface="EB Garamond"/>
              <a:ea typeface="EB Garamond"/>
              <a:cs typeface="EB Garamond"/>
              <a:sym typeface="EB Garamond"/>
            </a:endParaRPr>
          </a:p>
        </p:txBody>
      </p:sp>
      <p:sp>
        <p:nvSpPr>
          <p:cNvPr id="380" name="Google Shape;380;g108b3dc954e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Banana</a:t>
            </a:r>
            <a:endParaRPr sz="1400" b="0" i="0" u="none" strike="noStrike" cap="none">
              <a:solidFill>
                <a:srgbClr val="000000"/>
              </a:solidFill>
              <a:latin typeface="EB Garamond"/>
              <a:ea typeface="EB Garamond"/>
              <a:cs typeface="EB Garamond"/>
              <a:sym typeface="EB Garamond"/>
            </a:endParaRPr>
          </a:p>
        </p:txBody>
      </p:sp>
      <p:pic>
        <p:nvPicPr>
          <p:cNvPr id="381" name="Google Shape;381;g108b3dc954e_0_0"/>
          <p:cNvPicPr preferRelativeResize="0"/>
          <p:nvPr/>
        </p:nvPicPr>
        <p:blipFill rotWithShape="1">
          <a:blip r:embed="rId3">
            <a:alphaModFix/>
          </a:blip>
          <a:srcRect l="62721" r="8819" b="55400"/>
          <a:stretch/>
        </p:blipFill>
        <p:spPr>
          <a:xfrm>
            <a:off x="2260525" y="2840475"/>
            <a:ext cx="2218001" cy="2606850"/>
          </a:xfrm>
          <a:prstGeom prst="rect">
            <a:avLst/>
          </a:prstGeom>
          <a:noFill/>
          <a:ln>
            <a:noFill/>
          </a:ln>
        </p:spPr>
      </p:pic>
      <p:sp>
        <p:nvSpPr>
          <p:cNvPr id="382" name="Google Shape;382;g108b3dc954e_0_0"/>
          <p:cNvSpPr txBox="1"/>
          <p:nvPr/>
        </p:nvSpPr>
        <p:spPr>
          <a:xfrm>
            <a:off x="2260525" y="5693750"/>
            <a:ext cx="206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EB Garamond"/>
                <a:ea typeface="EB Garamond"/>
                <a:cs typeface="EB Garamond"/>
                <a:sym typeface="EB Garamond"/>
              </a:rPr>
              <a:t>Gros Michel (“Big Mike”)</a:t>
            </a:r>
            <a:endParaRPr sz="1400" b="0" i="0" u="none" strike="noStrike" cap="none">
              <a:solidFill>
                <a:srgbClr val="000000"/>
              </a:solidFill>
              <a:latin typeface="EB Garamond"/>
              <a:ea typeface="EB Garamond"/>
              <a:cs typeface="EB Garamond"/>
              <a:sym typeface="EB Garamond"/>
            </a:endParaRPr>
          </a:p>
        </p:txBody>
      </p:sp>
      <p:sp>
        <p:nvSpPr>
          <p:cNvPr id="383" name="Google Shape;383;g108b3dc954e_0_0"/>
          <p:cNvSpPr txBox="1"/>
          <p:nvPr/>
        </p:nvSpPr>
        <p:spPr>
          <a:xfrm>
            <a:off x="7758275" y="5693750"/>
            <a:ext cx="206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EB Garamond"/>
                <a:ea typeface="EB Garamond"/>
                <a:cs typeface="EB Garamond"/>
                <a:sym typeface="EB Garamond"/>
              </a:rPr>
              <a:t>Cavendish</a:t>
            </a:r>
            <a:endParaRPr sz="1400" b="0" i="0" u="none" strike="noStrike" cap="none">
              <a:solidFill>
                <a:srgbClr val="000000"/>
              </a:solidFill>
              <a:latin typeface="EB Garamond"/>
              <a:ea typeface="EB Garamond"/>
              <a:cs typeface="EB Garamond"/>
              <a:sym typeface="EB Garamond"/>
            </a:endParaRPr>
          </a:p>
        </p:txBody>
      </p:sp>
      <p:pic>
        <p:nvPicPr>
          <p:cNvPr id="384" name="Google Shape;384;g108b3dc954e_0_0"/>
          <p:cNvPicPr preferRelativeResize="0"/>
          <p:nvPr/>
        </p:nvPicPr>
        <p:blipFill rotWithShape="1">
          <a:blip r:embed="rId4">
            <a:alphaModFix/>
          </a:blip>
          <a:srcRect/>
          <a:stretch/>
        </p:blipFill>
        <p:spPr>
          <a:xfrm>
            <a:off x="6888701" y="3364725"/>
            <a:ext cx="3124821" cy="2082601"/>
          </a:xfrm>
          <a:prstGeom prst="rect">
            <a:avLst/>
          </a:prstGeom>
          <a:noFill/>
          <a:ln>
            <a:noFill/>
          </a:ln>
        </p:spPr>
      </p:pic>
      <p:sp>
        <p:nvSpPr>
          <p:cNvPr id="385" name="Google Shape;385;g108b3dc954e_0_0"/>
          <p:cNvSpPr/>
          <p:nvPr/>
        </p:nvSpPr>
        <p:spPr>
          <a:xfrm>
            <a:off x="789475" y="1002825"/>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i</a:t>
            </a:r>
            <a:r>
              <a:rPr lang="en-GB" sz="1800" b="0" i="1" u="none" strike="noStrike" cap="none">
                <a:solidFill>
                  <a:srgbClr val="002060"/>
                </a:solidFill>
                <a:latin typeface="EB Garamond"/>
                <a:ea typeface="EB Garamond"/>
                <a:cs typeface="EB Garamond"/>
                <a:sym typeface="EB Garamond"/>
              </a:rPr>
              <a:t>soamyl acetate</a:t>
            </a:r>
            <a:endParaRPr sz="1800" b="0" i="1" u="none" strike="noStrike" cap="none">
              <a:solidFill>
                <a:srgbClr val="002060"/>
              </a:solidFill>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557b9b9ba2_0_37"/>
          <p:cNvSpPr txBox="1"/>
          <p:nvPr/>
        </p:nvSpPr>
        <p:spPr>
          <a:xfrm>
            <a:off x="789448" y="3697280"/>
            <a:ext cx="9725400" cy="13584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Carbonic maceration</a:t>
            </a:r>
            <a:endParaRPr sz="2500" b="1" i="0" u="none" strike="noStrike" cap="none">
              <a:solidFill>
                <a:srgbClr val="002060"/>
              </a:solidFill>
              <a:latin typeface="EB Garamond"/>
              <a:ea typeface="EB Garamond"/>
              <a:cs typeface="EB Garamond"/>
              <a:sym typeface="EB Garamond"/>
            </a:endParaRPr>
          </a:p>
        </p:txBody>
      </p:sp>
      <p:sp>
        <p:nvSpPr>
          <p:cNvPr id="392" name="Google Shape;392;g1557b9b9ba2_0_37"/>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93" name="Google Shape;393;g1557b9b9ba2_0_37"/>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2</a:t>
            </a:r>
            <a:endParaRPr sz="1400" b="0" i="0" u="none" strike="noStrike" cap="none">
              <a:solidFill>
                <a:srgbClr val="000000"/>
              </a:solidFill>
              <a:latin typeface="EB Garamond"/>
              <a:ea typeface="EB Garamond"/>
              <a:cs typeface="EB Garamond"/>
              <a:sym typeface="EB Garamond"/>
            </a:endParaRPr>
          </a:p>
        </p:txBody>
      </p:sp>
      <p:sp>
        <p:nvSpPr>
          <p:cNvPr id="394" name="Google Shape;394;g1557b9b9ba2_0_37"/>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Fermentation</a:t>
            </a:r>
            <a:endParaRPr sz="2500" b="1" i="0" u="none" strike="noStrike" cap="none">
              <a:solidFill>
                <a:srgbClr val="002060"/>
              </a:solidFill>
              <a:latin typeface="EB Garamond"/>
              <a:ea typeface="EB Garamond"/>
              <a:cs typeface="EB Garamond"/>
              <a:sym typeface="EB Garamond"/>
            </a:endParaRPr>
          </a:p>
        </p:txBody>
      </p:sp>
      <p:sp>
        <p:nvSpPr>
          <p:cNvPr id="395" name="Google Shape;395;g1557b9b9ba2_0_37"/>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Banana</a:t>
            </a:r>
            <a:endParaRPr sz="1400" b="0" i="0" u="none" strike="noStrike" cap="none">
              <a:solidFill>
                <a:srgbClr val="000000"/>
              </a:solidFill>
              <a:latin typeface="EB Garamond"/>
              <a:ea typeface="EB Garamond"/>
              <a:cs typeface="EB Garamond"/>
              <a:sym typeface="EB Garamond"/>
            </a:endParaRPr>
          </a:p>
        </p:txBody>
      </p:sp>
      <p:sp>
        <p:nvSpPr>
          <p:cNvPr id="396" name="Google Shape;396;g1557b9b9ba2_0_37"/>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397" name="Google Shape;397;g1557b9b9ba2_0_37"/>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Beaujolais (Nouveau), Pinotage</a:t>
            </a:r>
            <a:endParaRPr sz="2500" b="1" i="0" u="none" strike="noStrike" cap="none">
              <a:solidFill>
                <a:srgbClr val="002060"/>
              </a:solidFill>
              <a:latin typeface="EB Garamond"/>
              <a:ea typeface="EB Garamond"/>
              <a:cs typeface="EB Garamond"/>
              <a:sym typeface="EB Garamond"/>
            </a:endParaRPr>
          </a:p>
        </p:txBody>
      </p:sp>
      <p:grpSp>
        <p:nvGrpSpPr>
          <p:cNvPr id="398" name="Google Shape;398;g1557b9b9ba2_0_37"/>
          <p:cNvGrpSpPr/>
          <p:nvPr/>
        </p:nvGrpSpPr>
        <p:grpSpPr>
          <a:xfrm>
            <a:off x="7912125" y="1876050"/>
            <a:ext cx="2640000" cy="4097100"/>
            <a:chOff x="7226325" y="1876050"/>
            <a:chExt cx="2640000" cy="4097100"/>
          </a:xfrm>
        </p:grpSpPr>
        <p:sp>
          <p:nvSpPr>
            <p:cNvPr id="399" name="Google Shape;399;g1557b9b9ba2_0_37"/>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400" name="Google Shape;400;g1557b9b9ba2_0_37"/>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401" name="Google Shape;401;g1557b9b9ba2_0_37"/>
            <p:cNvSpPr/>
            <p:nvPr/>
          </p:nvSpPr>
          <p:spPr>
            <a:xfrm>
              <a:off x="7226325" y="2638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402" name="Google Shape;402;g1557b9b9ba2_0_37"/>
            <p:cNvSpPr/>
            <p:nvPr/>
          </p:nvSpPr>
          <p:spPr>
            <a:xfrm>
              <a:off x="7226325" y="3019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403" name="Google Shape;403;g1557b9b9ba2_0_37"/>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404" name="Google Shape;404;g1557b9b9ba2_0_37"/>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405" name="Google Shape;405;g1557b9b9ba2_0_37"/>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406" name="Google Shape;406;g1557b9b9ba2_0_37"/>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407" name="Google Shape;407;g1557b9b9ba2_0_37"/>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408" name="Google Shape;408;g1557b9b9ba2_0_37"/>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409" name="Google Shape;409;g1557b9b9ba2_0_37"/>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410" name="Google Shape;410;g1557b9b9ba2_0_37"/>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411" name="Google Shape;411;g1557b9b9ba2_0_37"/>
          <p:cNvSpPr/>
          <p:nvPr/>
        </p:nvSpPr>
        <p:spPr>
          <a:xfrm>
            <a:off x="7912125" y="1876050"/>
            <a:ext cx="2640000" cy="287100"/>
          </a:xfrm>
          <a:prstGeom prst="round2DiagRect">
            <a:avLst>
              <a:gd name="adj1" fmla="val 16667"/>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412" name="Google Shape;412;g1557b9b9ba2_0_37"/>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413" name="Google Shape;413;g1557b9b9ba2_0_37"/>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1.5 mg/L</a:t>
            </a:r>
            <a:endParaRPr sz="1400" b="0" i="0" u="none" strike="noStrike" cap="none">
              <a:solidFill>
                <a:srgbClr val="000000"/>
              </a:solidFill>
              <a:latin typeface="EB Garamond"/>
              <a:ea typeface="EB Garamond"/>
              <a:cs typeface="EB Garamond"/>
              <a:sym typeface="EB Garamond"/>
            </a:endParaRPr>
          </a:p>
        </p:txBody>
      </p:sp>
      <p:sp>
        <p:nvSpPr>
          <p:cNvPr id="414" name="Google Shape;414;g1557b9b9ba2_0_37"/>
          <p:cNvSpPr/>
          <p:nvPr/>
        </p:nvSpPr>
        <p:spPr>
          <a:xfrm>
            <a:off x="789475" y="1002825"/>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i</a:t>
            </a:r>
            <a:r>
              <a:rPr lang="en-GB" sz="1800" b="0" i="1" u="none" strike="noStrike" cap="none">
                <a:solidFill>
                  <a:srgbClr val="002060"/>
                </a:solidFill>
                <a:latin typeface="EB Garamond"/>
                <a:ea typeface="EB Garamond"/>
                <a:cs typeface="EB Garamond"/>
                <a:sym typeface="EB Garamond"/>
              </a:rPr>
              <a:t>soamyl acetate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Esters</a:t>
            </a:r>
            <a:endParaRPr sz="1800" b="0" i="0" u="none" strike="noStrike" cap="none">
              <a:solidFill>
                <a:srgbClr val="002060"/>
              </a:solidFill>
              <a:latin typeface="EB Garamond"/>
              <a:ea typeface="EB Garamond"/>
              <a:cs typeface="EB Garamond"/>
              <a:sym typeface="EB Garamond"/>
            </a:endParaRPr>
          </a:p>
        </p:txBody>
      </p:sp>
      <p:pic>
        <p:nvPicPr>
          <p:cNvPr id="415" name="Google Shape;415;g1557b9b9ba2_0_37"/>
          <p:cNvPicPr preferRelativeResize="0"/>
          <p:nvPr/>
        </p:nvPicPr>
        <p:blipFill rotWithShape="1">
          <a:blip r:embed="rId3">
            <a:alphaModFix/>
          </a:blip>
          <a:srcRect/>
          <a:stretch/>
        </p:blipFill>
        <p:spPr>
          <a:xfrm>
            <a:off x="10627942" y="2594975"/>
            <a:ext cx="1566547" cy="646201"/>
          </a:xfrm>
          <a:prstGeom prst="rect">
            <a:avLst/>
          </a:prstGeom>
          <a:noFill/>
          <a:ln>
            <a:noFill/>
          </a:ln>
        </p:spPr>
      </p:pic>
      <p:graphicFrame>
        <p:nvGraphicFramePr>
          <p:cNvPr id="416" name="Google Shape;416;g1557b9b9ba2_0_37"/>
          <p:cNvGraphicFramePr/>
          <p:nvPr/>
        </p:nvGraphicFramePr>
        <p:xfrm>
          <a:off x="11044275" y="4255850"/>
          <a:ext cx="1162050" cy="2585403"/>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2: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3: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4: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5: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16:9:1"/>
                      </a:ext>
                    </a:extLst>
                  </a:tcPr>
                </a:tc>
                <a:extLst>
                  <a:ext uri="{0D108BD9-81ED-4DB2-BD59-A6C34878D82A}">
                    <a16:rowId xmlns:a16="http://schemas.microsoft.com/office/drawing/2014/main" val="10009"/>
                  </a:ext>
                </a:extLst>
              </a:tr>
            </a:tbl>
          </a:graphicData>
        </a:graphic>
      </p:graphicFrame>
      <p:pic>
        <p:nvPicPr>
          <p:cNvPr id="417" name="Google Shape;417;g1557b9b9ba2_0_37"/>
          <p:cNvPicPr preferRelativeResize="0"/>
          <p:nvPr/>
        </p:nvPicPr>
        <p:blipFill>
          <a:blip r:embed="rId4">
            <a:alphaModFix/>
          </a:blip>
          <a:stretch>
            <a:fillRect/>
          </a:stretch>
        </p:blipFill>
        <p:spPr>
          <a:xfrm>
            <a:off x="10501900" y="821100"/>
            <a:ext cx="1566551" cy="1566551"/>
          </a:xfrm>
          <a:prstGeom prst="rect">
            <a:avLst/>
          </a:prstGeom>
          <a:noFill/>
          <a:ln>
            <a:noFill/>
          </a:ln>
        </p:spPr>
      </p:pic>
      <p:sp>
        <p:nvSpPr>
          <p:cNvPr id="418" name="Google Shape;418;g1557b9b9ba2_0_37"/>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23"/>
        <p:cNvGrpSpPr/>
        <p:nvPr/>
      </p:nvGrpSpPr>
      <p:grpSpPr>
        <a:xfrm>
          <a:off x="0" y="0"/>
          <a:ext cx="0" cy="0"/>
          <a:chOff x="0" y="0"/>
          <a:chExt cx="0" cy="0"/>
        </a:xfrm>
      </p:grpSpPr>
      <p:sp>
        <p:nvSpPr>
          <p:cNvPr id="424" name="Google Shape;424;g2cb7474400c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25" name="Google Shape;425;g2cb7474400c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2</a:t>
            </a:r>
            <a:endParaRPr sz="1400" b="0" i="0" u="none" strike="noStrike" cap="none">
              <a:solidFill>
                <a:srgbClr val="000000"/>
              </a:solidFill>
              <a:latin typeface="EB Garamond"/>
              <a:ea typeface="EB Garamond"/>
              <a:cs typeface="EB Garamond"/>
              <a:sym typeface="EB Garamond"/>
            </a:endParaRPr>
          </a:p>
        </p:txBody>
      </p:sp>
      <p:sp>
        <p:nvSpPr>
          <p:cNvPr id="426" name="Google Shape;426;g2cb7474400c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Banana</a:t>
            </a:r>
            <a:endParaRPr sz="1400" b="0" i="0" u="none" strike="noStrike" cap="none">
              <a:solidFill>
                <a:srgbClr val="000000"/>
              </a:solidFill>
              <a:latin typeface="EB Garamond"/>
              <a:ea typeface="EB Garamond"/>
              <a:cs typeface="EB Garamond"/>
              <a:sym typeface="EB Garamond"/>
            </a:endParaRPr>
          </a:p>
        </p:txBody>
      </p:sp>
      <p:pic>
        <p:nvPicPr>
          <p:cNvPr id="427" name="Google Shape;427;g2cb7474400c_0_0"/>
          <p:cNvPicPr preferRelativeResize="0"/>
          <p:nvPr/>
        </p:nvPicPr>
        <p:blipFill>
          <a:blip r:embed="rId3">
            <a:alphaModFix/>
          </a:blip>
          <a:stretch>
            <a:fillRect/>
          </a:stretch>
        </p:blipFill>
        <p:spPr>
          <a:xfrm>
            <a:off x="3476175" y="832150"/>
            <a:ext cx="6025849" cy="6025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9ebfe44139_0_11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34" name="Google Shape;434;g29ebfe44139_0_11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3</a:t>
            </a:r>
            <a:endParaRPr sz="1400" b="0" i="0" u="none" strike="noStrike" cap="none">
              <a:solidFill>
                <a:srgbClr val="000000"/>
              </a:solidFill>
              <a:latin typeface="EB Garamond"/>
              <a:ea typeface="EB Garamond"/>
              <a:cs typeface="EB Garamond"/>
              <a:sym typeface="EB Garamond"/>
            </a:endParaRPr>
          </a:p>
        </p:txBody>
      </p:sp>
      <p:sp>
        <p:nvSpPr>
          <p:cNvPr id="435" name="Google Shape;435;g29ebfe44139_0_11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9897d4d428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42" name="Google Shape;442;g29897d4d428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3</a:t>
            </a:r>
            <a:endParaRPr sz="1400" b="0" i="0" u="none" strike="noStrike" cap="none">
              <a:solidFill>
                <a:srgbClr val="000000"/>
              </a:solidFill>
              <a:latin typeface="EB Garamond"/>
              <a:ea typeface="EB Garamond"/>
              <a:cs typeface="EB Garamond"/>
              <a:sym typeface="EB Garamond"/>
            </a:endParaRPr>
          </a:p>
        </p:txBody>
      </p:sp>
      <p:sp>
        <p:nvSpPr>
          <p:cNvPr id="443" name="Google Shape;443;g29897d4d428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Violet</a:t>
            </a:r>
            <a:endParaRPr sz="1400" b="0" i="0" u="none" strike="noStrike" cap="none">
              <a:solidFill>
                <a:srgbClr val="000000"/>
              </a:solidFill>
              <a:latin typeface="EB Garamond"/>
              <a:ea typeface="EB Garamond"/>
              <a:cs typeface="EB Garamond"/>
              <a:sym typeface="EB Garamond"/>
            </a:endParaRPr>
          </a:p>
        </p:txBody>
      </p:sp>
      <p:pic>
        <p:nvPicPr>
          <p:cNvPr id="444" name="Google Shape;444;g29897d4d428_0_0"/>
          <p:cNvPicPr preferRelativeResize="0"/>
          <p:nvPr/>
        </p:nvPicPr>
        <p:blipFill>
          <a:blip r:embed="rId3">
            <a:alphaModFix/>
          </a:blip>
          <a:stretch>
            <a:fillRect/>
          </a:stretch>
        </p:blipFill>
        <p:spPr>
          <a:xfrm>
            <a:off x="10814625" y="860392"/>
            <a:ext cx="1377375" cy="1270625"/>
          </a:xfrm>
          <a:prstGeom prst="rect">
            <a:avLst/>
          </a:prstGeom>
          <a:noFill/>
          <a:ln>
            <a:noFill/>
          </a:ln>
        </p:spPr>
      </p:pic>
      <p:pic>
        <p:nvPicPr>
          <p:cNvPr id="445" name="Google Shape;445;g29897d4d428_0_0"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37ce75ca4d_0_48"/>
          <p:cNvSpPr txBox="1"/>
          <p:nvPr/>
        </p:nvSpPr>
        <p:spPr>
          <a:xfrm>
            <a:off x="789450" y="3697277"/>
            <a:ext cx="9725400" cy="9816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Sunlight exposure</a:t>
            </a:r>
            <a:endParaRPr sz="2500" b="1" i="0" u="none" strike="noStrike" cap="none">
              <a:solidFill>
                <a:srgbClr val="002060"/>
              </a:solidFill>
              <a:latin typeface="EB Garamond"/>
              <a:ea typeface="EB Garamond"/>
              <a:cs typeface="EB Garamond"/>
              <a:sym typeface="EB Garamond"/>
            </a:endParaRPr>
          </a:p>
        </p:txBody>
      </p:sp>
      <p:sp>
        <p:nvSpPr>
          <p:cNvPr id="452" name="Google Shape;452;g137ce75ca4d_0_4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53" name="Google Shape;453;g137ce75ca4d_0_4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3</a:t>
            </a:r>
            <a:endParaRPr sz="1400" b="0" i="0" u="none" strike="noStrike" cap="none">
              <a:solidFill>
                <a:srgbClr val="000000"/>
              </a:solidFill>
              <a:latin typeface="EB Garamond"/>
              <a:ea typeface="EB Garamond"/>
              <a:cs typeface="EB Garamond"/>
              <a:sym typeface="EB Garamond"/>
            </a:endParaRPr>
          </a:p>
        </p:txBody>
      </p:sp>
      <p:sp>
        <p:nvSpPr>
          <p:cNvPr id="454" name="Google Shape;454;g137ce75ca4d_0_48"/>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 carotenoids</a:t>
            </a:r>
            <a:endParaRPr sz="2500" b="1" i="0" u="none" strike="noStrike" cap="none">
              <a:solidFill>
                <a:srgbClr val="002060"/>
              </a:solidFill>
              <a:latin typeface="EB Garamond"/>
              <a:ea typeface="EB Garamond"/>
              <a:cs typeface="EB Garamond"/>
              <a:sym typeface="EB Garamond"/>
            </a:endParaRPr>
          </a:p>
        </p:txBody>
      </p:sp>
      <p:sp>
        <p:nvSpPr>
          <p:cNvPr id="455" name="Google Shape;455;g137ce75ca4d_0_4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Violet</a:t>
            </a:r>
            <a:endParaRPr sz="1400" b="0" i="0" u="none" strike="noStrike" cap="none">
              <a:solidFill>
                <a:srgbClr val="000000"/>
              </a:solidFill>
              <a:latin typeface="EB Garamond"/>
              <a:ea typeface="EB Garamond"/>
              <a:cs typeface="EB Garamond"/>
              <a:sym typeface="EB Garamond"/>
            </a:endParaRPr>
          </a:p>
        </p:txBody>
      </p:sp>
      <p:sp>
        <p:nvSpPr>
          <p:cNvPr id="456" name="Google Shape;456;g137ce75ca4d_0_48"/>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457" name="Google Shape;457;g137ce75ca4d_0_48"/>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Various red wines, </a:t>
            </a:r>
            <a:r>
              <a:rPr lang="en-GB" sz="2500" b="1" i="0" u="none" strike="noStrike" cap="none">
                <a:solidFill>
                  <a:srgbClr val="002060"/>
                </a:solidFill>
                <a:latin typeface="EB Garamond"/>
                <a:ea typeface="EB Garamond"/>
                <a:cs typeface="EB Garamond"/>
                <a:sym typeface="EB Garamond"/>
              </a:rPr>
              <a:t>Malbec, Pinot Noir</a:t>
            </a:r>
            <a:endParaRPr sz="2500" b="1" i="0" u="none" strike="noStrike" cap="none">
              <a:solidFill>
                <a:srgbClr val="002060"/>
              </a:solidFill>
              <a:latin typeface="EB Garamond"/>
              <a:ea typeface="EB Garamond"/>
              <a:cs typeface="EB Garamond"/>
              <a:sym typeface="EB Garamond"/>
            </a:endParaRPr>
          </a:p>
        </p:txBody>
      </p:sp>
      <p:grpSp>
        <p:nvGrpSpPr>
          <p:cNvPr id="458" name="Google Shape;458;g137ce75ca4d_0_48"/>
          <p:cNvGrpSpPr/>
          <p:nvPr/>
        </p:nvGrpSpPr>
        <p:grpSpPr>
          <a:xfrm>
            <a:off x="7912125" y="1876050"/>
            <a:ext cx="2640000" cy="4097100"/>
            <a:chOff x="7226325" y="1876050"/>
            <a:chExt cx="2640000" cy="4097100"/>
          </a:xfrm>
        </p:grpSpPr>
        <p:sp>
          <p:nvSpPr>
            <p:cNvPr id="459" name="Google Shape;459;g137ce75ca4d_0_48"/>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460" name="Google Shape;460;g137ce75ca4d_0_48"/>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461" name="Google Shape;461;g137ce75ca4d_0_48"/>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462" name="Google Shape;462;g137ce75ca4d_0_48"/>
            <p:cNvSpPr/>
            <p:nvPr/>
          </p:nvSpPr>
          <p:spPr>
            <a:xfrm>
              <a:off x="7226325" y="3019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463" name="Google Shape;463;g137ce75ca4d_0_48"/>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464" name="Google Shape;464;g137ce75ca4d_0_48"/>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465" name="Google Shape;465;g137ce75ca4d_0_48"/>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466" name="Google Shape;466;g137ce75ca4d_0_48"/>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467" name="Google Shape;467;g137ce75ca4d_0_48"/>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468" name="Google Shape;468;g137ce75ca4d_0_48"/>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469" name="Google Shape;469;g137ce75ca4d_0_48"/>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470" name="Google Shape;470;g137ce75ca4d_0_48"/>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471" name="Google Shape;471;g137ce75ca4d_0_48"/>
          <p:cNvSpPr/>
          <p:nvPr/>
        </p:nvSpPr>
        <p:spPr>
          <a:xfrm>
            <a:off x="7912125" y="187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472" name="Google Shape;472;g137ce75ca4d_0_48"/>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473" name="Google Shape;473;g137ce75ca4d_0_48"/>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8</a:t>
            </a:r>
            <a:r>
              <a:rPr lang="en-GB" sz="2000" b="0" i="0" u="none" strike="noStrike" cap="none">
                <a:solidFill>
                  <a:srgbClr val="002060"/>
                </a:solidFill>
                <a:latin typeface="EB Garamond"/>
                <a:ea typeface="EB Garamond"/>
                <a:cs typeface="EB Garamond"/>
                <a:sym typeface="EB Garamond"/>
              </a:rPr>
              <a:t> μg/L</a:t>
            </a:r>
            <a:endParaRPr sz="1400" b="0" i="0" u="none" strike="noStrike" cap="none">
              <a:solidFill>
                <a:srgbClr val="000000"/>
              </a:solidFill>
              <a:latin typeface="EB Garamond"/>
              <a:ea typeface="EB Garamond"/>
              <a:cs typeface="EB Garamond"/>
              <a:sym typeface="EB Garamond"/>
            </a:endParaRPr>
          </a:p>
        </p:txBody>
      </p:sp>
      <p:sp>
        <p:nvSpPr>
          <p:cNvPr id="474" name="Google Shape;474;g137ce75ca4d_0_48"/>
          <p:cNvSpPr/>
          <p:nvPr/>
        </p:nvSpPr>
        <p:spPr>
          <a:xfrm>
            <a:off x="789475" y="1002825"/>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rgbClr val="002060"/>
                </a:solidFill>
                <a:latin typeface="EB Garamond"/>
                <a:ea typeface="EB Garamond"/>
                <a:cs typeface="EB Garamond"/>
                <a:sym typeface="EB Garamond"/>
              </a:rPr>
              <a:t>β-</a:t>
            </a:r>
            <a:r>
              <a:rPr lang="en-GB" sz="1800" i="1">
                <a:solidFill>
                  <a:srgbClr val="002060"/>
                </a:solidFill>
                <a:latin typeface="EB Garamond"/>
                <a:ea typeface="EB Garamond"/>
                <a:cs typeface="EB Garamond"/>
                <a:sym typeface="EB Garamond"/>
              </a:rPr>
              <a:t>i</a:t>
            </a:r>
            <a:r>
              <a:rPr lang="en-GB" sz="1800" b="0" i="1" u="none" strike="noStrike" cap="none">
                <a:solidFill>
                  <a:srgbClr val="002060"/>
                </a:solidFill>
                <a:latin typeface="EB Garamond"/>
                <a:ea typeface="EB Garamond"/>
                <a:cs typeface="EB Garamond"/>
                <a:sym typeface="EB Garamond"/>
              </a:rPr>
              <a:t>onone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Ketones</a:t>
            </a:r>
            <a:endParaRPr sz="1800" b="0" i="0" u="none" strike="noStrike" cap="none">
              <a:solidFill>
                <a:srgbClr val="002060"/>
              </a:solidFill>
              <a:latin typeface="EB Garamond"/>
              <a:ea typeface="EB Garamond"/>
              <a:cs typeface="EB Garamond"/>
              <a:sym typeface="EB Garamond"/>
            </a:endParaRPr>
          </a:p>
        </p:txBody>
      </p:sp>
      <p:pic>
        <p:nvPicPr>
          <p:cNvPr id="475" name="Google Shape;475;g137ce75ca4d_0_48"/>
          <p:cNvPicPr preferRelativeResize="0"/>
          <p:nvPr/>
        </p:nvPicPr>
        <p:blipFill rotWithShape="1">
          <a:blip r:embed="rId3">
            <a:alphaModFix/>
          </a:blip>
          <a:srcRect b="23405"/>
          <a:stretch/>
        </p:blipFill>
        <p:spPr>
          <a:xfrm>
            <a:off x="10719300" y="2359737"/>
            <a:ext cx="1505550" cy="1073277"/>
          </a:xfrm>
          <a:prstGeom prst="rect">
            <a:avLst/>
          </a:prstGeom>
          <a:noFill/>
          <a:ln>
            <a:noFill/>
          </a:ln>
        </p:spPr>
      </p:pic>
      <p:graphicFrame>
        <p:nvGraphicFramePr>
          <p:cNvPr id="476" name="Google Shape;476;g137ce75ca4d_0_48"/>
          <p:cNvGraphicFramePr/>
          <p:nvPr/>
        </p:nvGraphicFramePr>
        <p:xfrm>
          <a:off x="11044275" y="4297750"/>
          <a:ext cx="1162050" cy="2533968"/>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3: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4: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5: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76:9:1"/>
                      </a:ext>
                    </a:extLst>
                  </a:tcPr>
                </a:tc>
                <a:extLst>
                  <a:ext uri="{0D108BD9-81ED-4DB2-BD59-A6C34878D82A}">
                    <a16:rowId xmlns:a16="http://schemas.microsoft.com/office/drawing/2014/main" val="10009"/>
                  </a:ext>
                </a:extLst>
              </a:tr>
            </a:tbl>
          </a:graphicData>
        </a:graphic>
      </p:graphicFrame>
      <p:pic>
        <p:nvPicPr>
          <p:cNvPr id="477" name="Google Shape;477;g137ce75ca4d_0_48"/>
          <p:cNvPicPr preferRelativeResize="0"/>
          <p:nvPr/>
        </p:nvPicPr>
        <p:blipFill>
          <a:blip r:embed="rId4">
            <a:alphaModFix/>
          </a:blip>
          <a:stretch>
            <a:fillRect/>
          </a:stretch>
        </p:blipFill>
        <p:spPr>
          <a:xfrm>
            <a:off x="10814625" y="860392"/>
            <a:ext cx="1377375" cy="1270625"/>
          </a:xfrm>
          <a:prstGeom prst="rect">
            <a:avLst/>
          </a:prstGeom>
          <a:noFill/>
          <a:ln>
            <a:noFill/>
          </a:ln>
        </p:spPr>
      </p:pic>
      <p:sp>
        <p:nvSpPr>
          <p:cNvPr id="478" name="Google Shape;478;g137ce75ca4d_0_48"/>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2a0c2bd68c5_0_2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85" name="Google Shape;485;g2a0c2bd68c5_0_23"/>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486" name="Google Shape;486;g2a0c2bd68c5_0_23"/>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cc293299b_0_27"/>
          <p:cNvSpPr txBox="1"/>
          <p:nvPr/>
        </p:nvSpPr>
        <p:spPr>
          <a:xfrm>
            <a:off x="407368" y="1753949"/>
            <a:ext cx="10945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E19D57"/>
                </a:solidFill>
                <a:latin typeface="EB Garamond"/>
                <a:ea typeface="EB Garamond"/>
                <a:cs typeface="EB Garamond"/>
                <a:sym typeface="EB Garamond"/>
              </a:rPr>
              <a:t>Sietze Wijma</a:t>
            </a:r>
            <a:endParaRPr sz="3200" b="1" i="0" u="none" strike="noStrike" cap="none">
              <a:solidFill>
                <a:srgbClr val="E19D57"/>
              </a:solidFill>
              <a:latin typeface="EB Garamond"/>
              <a:ea typeface="EB Garamond"/>
              <a:cs typeface="EB Garamond"/>
              <a:sym typeface="EB Garamond"/>
            </a:endParaRPr>
          </a:p>
        </p:txBody>
      </p:sp>
      <p:sp>
        <p:nvSpPr>
          <p:cNvPr id="227" name="Google Shape;227;g2ccc293299b_0_27"/>
          <p:cNvSpPr/>
          <p:nvPr/>
        </p:nvSpPr>
        <p:spPr>
          <a:xfrm>
            <a:off x="335359" y="585262"/>
            <a:ext cx="117372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GB" sz="6000">
                <a:solidFill>
                  <a:schemeClr val="dk1"/>
                </a:solidFill>
                <a:latin typeface="EB Garamond"/>
                <a:ea typeface="EB Garamond"/>
                <a:cs typeface="EB Garamond"/>
                <a:sym typeface="EB Garamond"/>
              </a:rPr>
              <a:t>Red </a:t>
            </a:r>
            <a:r>
              <a:rPr lang="en-GB" sz="6000" b="0" i="0" u="none" strike="noStrike" cap="none">
                <a:solidFill>
                  <a:schemeClr val="dk1"/>
                </a:solidFill>
                <a:latin typeface="EB Garamond"/>
                <a:ea typeface="EB Garamond"/>
                <a:cs typeface="EB Garamond"/>
                <a:sym typeface="EB Garamond"/>
              </a:rPr>
              <a:t>Wine Flavour Compounds</a:t>
            </a:r>
            <a:endParaRPr sz="1400" b="0" i="0" u="none" strike="noStrike" cap="none">
              <a:solidFill>
                <a:schemeClr val="dk1"/>
              </a:solidFill>
              <a:latin typeface="EB Garamond"/>
              <a:ea typeface="EB Garamond"/>
              <a:cs typeface="EB Garamond"/>
              <a:sym typeface="EB Garamond"/>
            </a:endParaRPr>
          </a:p>
        </p:txBody>
      </p:sp>
      <p:sp>
        <p:nvSpPr>
          <p:cNvPr id="228" name="Google Shape;228;g2ccc293299b_0_27"/>
          <p:cNvSpPr txBox="1"/>
          <p:nvPr/>
        </p:nvSpPr>
        <p:spPr>
          <a:xfrm>
            <a:off x="407368" y="3867570"/>
            <a:ext cx="10945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dk1"/>
                </a:solidFill>
                <a:latin typeface="EB Garamond"/>
                <a:ea typeface="EB Garamond"/>
                <a:cs typeface="EB Garamond"/>
                <a:sym typeface="EB Garamond"/>
              </a:rPr>
              <a:t>The Art of Tasting</a:t>
            </a:r>
            <a:endParaRPr sz="3200" b="1"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dk1"/>
                </a:solidFill>
                <a:latin typeface="EB Garamond"/>
                <a:ea typeface="EB Garamond"/>
                <a:cs typeface="EB Garamond"/>
                <a:sym typeface="EB Garamond"/>
              </a:rPr>
              <a:t>MSc Sensory Science </a:t>
            </a:r>
            <a:endParaRPr sz="3200" b="1"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dk1"/>
                </a:solidFill>
                <a:latin typeface="EB Garamond"/>
                <a:ea typeface="EB Garamond"/>
                <a:cs typeface="EB Garamond"/>
                <a:sym typeface="EB Garamond"/>
              </a:rPr>
              <a:t>WSET Level 4 Diploma in Wines</a:t>
            </a:r>
            <a:endParaRPr sz="3200" b="1"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dk1"/>
                </a:solidFill>
                <a:latin typeface="EB Garamond"/>
                <a:ea typeface="EB Garamond"/>
                <a:cs typeface="EB Garamond"/>
                <a:sym typeface="EB Garamond"/>
              </a:rPr>
              <a:t>Advanced Cicerone®</a:t>
            </a:r>
            <a:endParaRPr sz="3200" b="1" i="0" u="none" strike="noStrike" cap="none">
              <a:solidFill>
                <a:schemeClr val="dk1"/>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EB Garamond"/>
              <a:ea typeface="EB Garamond"/>
              <a:cs typeface="EB Garamond"/>
              <a:sym typeface="EB Garamond"/>
            </a:endParaRPr>
          </a:p>
        </p:txBody>
      </p:sp>
      <p:pic>
        <p:nvPicPr>
          <p:cNvPr id="229" name="Google Shape;229;g2ccc293299b_0_27"/>
          <p:cNvPicPr preferRelativeResize="0"/>
          <p:nvPr/>
        </p:nvPicPr>
        <p:blipFill rotWithShape="1">
          <a:blip r:embed="rId3">
            <a:alphaModFix/>
          </a:blip>
          <a:srcRect/>
          <a:stretch/>
        </p:blipFill>
        <p:spPr>
          <a:xfrm>
            <a:off x="7765174" y="1636228"/>
            <a:ext cx="3958650" cy="2666025"/>
          </a:xfrm>
          <a:prstGeom prst="rect">
            <a:avLst/>
          </a:prstGeom>
          <a:noFill/>
          <a:ln>
            <a:noFill/>
          </a:ln>
        </p:spPr>
      </p:pic>
      <p:pic>
        <p:nvPicPr>
          <p:cNvPr id="230" name="Google Shape;230;g2ccc293299b_0_27"/>
          <p:cNvPicPr preferRelativeResize="0"/>
          <p:nvPr/>
        </p:nvPicPr>
        <p:blipFill rotWithShape="1">
          <a:blip r:embed="rId4">
            <a:alphaModFix/>
          </a:blip>
          <a:srcRect/>
          <a:stretch/>
        </p:blipFill>
        <p:spPr>
          <a:xfrm>
            <a:off x="8707625" y="3828799"/>
            <a:ext cx="2368209" cy="765721"/>
          </a:xfrm>
          <a:prstGeom prst="rect">
            <a:avLst/>
          </a:prstGeom>
          <a:noFill/>
          <a:ln>
            <a:noFill/>
          </a:ln>
        </p:spPr>
      </p:pic>
      <p:pic>
        <p:nvPicPr>
          <p:cNvPr id="231" name="Google Shape;231;g2ccc293299b_0_27"/>
          <p:cNvPicPr preferRelativeResize="0"/>
          <p:nvPr/>
        </p:nvPicPr>
        <p:blipFill rotWithShape="1">
          <a:blip r:embed="rId5">
            <a:alphaModFix/>
          </a:blip>
          <a:srcRect/>
          <a:stretch/>
        </p:blipFill>
        <p:spPr>
          <a:xfrm>
            <a:off x="8670160" y="4949450"/>
            <a:ext cx="2405674" cy="1547650"/>
          </a:xfrm>
          <a:prstGeom prst="rect">
            <a:avLst/>
          </a:prstGeom>
          <a:noFill/>
          <a:ln>
            <a:noFill/>
          </a:ln>
        </p:spPr>
      </p:pic>
      <p:pic>
        <p:nvPicPr>
          <p:cNvPr id="232" name="Google Shape;232;g2ccc293299b_0_27"/>
          <p:cNvPicPr preferRelativeResize="0"/>
          <p:nvPr/>
        </p:nvPicPr>
        <p:blipFill>
          <a:blip r:embed="rId6">
            <a:alphaModFix/>
          </a:blip>
          <a:stretch>
            <a:fillRect/>
          </a:stretch>
        </p:blipFill>
        <p:spPr>
          <a:xfrm>
            <a:off x="9874423" y="193476"/>
            <a:ext cx="2011377" cy="20113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a0c2bd68c5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493" name="Google Shape;493;g2a0c2bd68c5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494" name="Google Shape;494;g2a0c2bd68c5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Eucalyptus</a:t>
            </a:r>
            <a:endParaRPr sz="1400" b="0" i="0" u="none" strike="noStrike" cap="none">
              <a:solidFill>
                <a:srgbClr val="000000"/>
              </a:solidFill>
              <a:latin typeface="EB Garamond"/>
              <a:ea typeface="EB Garamond"/>
              <a:cs typeface="EB Garamond"/>
              <a:sym typeface="EB Garamond"/>
            </a:endParaRPr>
          </a:p>
        </p:txBody>
      </p:sp>
      <p:pic>
        <p:nvPicPr>
          <p:cNvPr id="495" name="Google Shape;495;g2a0c2bd68c5_0_0"/>
          <p:cNvPicPr preferRelativeResize="0"/>
          <p:nvPr/>
        </p:nvPicPr>
        <p:blipFill>
          <a:blip r:embed="rId3">
            <a:alphaModFix/>
          </a:blip>
          <a:stretch>
            <a:fillRect/>
          </a:stretch>
        </p:blipFill>
        <p:spPr>
          <a:xfrm>
            <a:off x="10851374" y="860400"/>
            <a:ext cx="1340626" cy="1340626"/>
          </a:xfrm>
          <a:prstGeom prst="rect">
            <a:avLst/>
          </a:prstGeom>
          <a:noFill/>
          <a:ln>
            <a:noFill/>
          </a:ln>
        </p:spPr>
      </p:pic>
      <p:pic>
        <p:nvPicPr>
          <p:cNvPr id="496" name="Google Shape;496;g2a0c2bd68c5_0_0"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a465096466_0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503" name="Google Shape;503;g2a465096466_0_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4</a:t>
            </a:r>
            <a:endParaRPr sz="1400" b="0" i="0" u="none" strike="noStrike" cap="none">
              <a:solidFill>
                <a:srgbClr val="000000"/>
              </a:solidFill>
              <a:latin typeface="EB Garamond"/>
              <a:ea typeface="EB Garamond"/>
              <a:cs typeface="EB Garamond"/>
              <a:sym typeface="EB Garamond"/>
            </a:endParaRPr>
          </a:p>
        </p:txBody>
      </p:sp>
      <p:sp>
        <p:nvSpPr>
          <p:cNvPr id="504" name="Google Shape;504;g2a465096466_0_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Eucalyptus </a:t>
            </a:r>
            <a:endParaRPr sz="1400" b="0" i="0" u="none" strike="noStrike" cap="none">
              <a:solidFill>
                <a:srgbClr val="000000"/>
              </a:solidFill>
              <a:latin typeface="EB Garamond"/>
              <a:ea typeface="EB Garamond"/>
              <a:cs typeface="EB Garamond"/>
              <a:sym typeface="EB Garamond"/>
            </a:endParaRPr>
          </a:p>
        </p:txBody>
      </p:sp>
      <p:pic>
        <p:nvPicPr>
          <p:cNvPr id="505" name="Google Shape;505;g2a465096466_0_1"/>
          <p:cNvPicPr preferRelativeResize="0"/>
          <p:nvPr/>
        </p:nvPicPr>
        <p:blipFill>
          <a:blip r:embed="rId3">
            <a:alphaModFix/>
          </a:blip>
          <a:stretch>
            <a:fillRect/>
          </a:stretch>
        </p:blipFill>
        <p:spPr>
          <a:xfrm>
            <a:off x="737401" y="860400"/>
            <a:ext cx="9487995" cy="5845200"/>
          </a:xfrm>
          <a:prstGeom prst="rect">
            <a:avLst/>
          </a:prstGeom>
          <a:noFill/>
          <a:ln>
            <a:noFill/>
          </a:ln>
        </p:spPr>
      </p:pic>
      <p:sp>
        <p:nvSpPr>
          <p:cNvPr id="506" name="Google Shape;506;g2a465096466_0_1"/>
          <p:cNvSpPr txBox="1"/>
          <p:nvPr/>
        </p:nvSpPr>
        <p:spPr>
          <a:xfrm>
            <a:off x="10377800" y="3246900"/>
            <a:ext cx="2028600" cy="14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accent2"/>
                </a:solidFill>
                <a:latin typeface="EB Garamond"/>
                <a:ea typeface="EB Garamond"/>
                <a:cs typeface="EB Garamond"/>
                <a:sym typeface="EB Garamond"/>
              </a:rPr>
              <a:t>Photo courtesy of Australian Wine Research Institute </a:t>
            </a:r>
            <a:endParaRPr sz="1800">
              <a:solidFill>
                <a:schemeClr val="accent2"/>
              </a:solidFill>
              <a:latin typeface="EB Garamond"/>
              <a:ea typeface="EB Garamond"/>
              <a:cs typeface="EB Garamond"/>
              <a:sym typeface="EB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137ce75ca4d_0_90"/>
          <p:cNvSpPr txBox="1"/>
          <p:nvPr/>
        </p:nvSpPr>
        <p:spPr>
          <a:xfrm>
            <a:off x="789448" y="3697280"/>
            <a:ext cx="9725400" cy="13584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Proximity of trees, cut</a:t>
            </a:r>
            <a:r>
              <a:rPr lang="en-GB" sz="2500" b="1">
                <a:solidFill>
                  <a:srgbClr val="002060"/>
                </a:solidFill>
                <a:latin typeface="EB Garamond"/>
                <a:ea typeface="EB Garamond"/>
                <a:cs typeface="EB Garamond"/>
                <a:sym typeface="EB Garamond"/>
              </a:rPr>
              <a:t>ting down trees</a:t>
            </a:r>
            <a:endParaRPr sz="2500" b="1" i="0" u="none" strike="noStrike" cap="none">
              <a:solidFill>
                <a:srgbClr val="002060"/>
              </a:solidFill>
              <a:latin typeface="EB Garamond"/>
              <a:ea typeface="EB Garamond"/>
              <a:cs typeface="EB Garamond"/>
              <a:sym typeface="EB Garamond"/>
            </a:endParaRPr>
          </a:p>
        </p:txBody>
      </p:sp>
      <p:sp>
        <p:nvSpPr>
          <p:cNvPr id="513" name="Google Shape;513;g137ce75ca4d_0_9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514" name="Google Shape;514;g137ce75ca4d_0_9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4</a:t>
            </a:r>
            <a:endParaRPr sz="1400" b="0" i="0" u="none" strike="noStrike" cap="none">
              <a:solidFill>
                <a:srgbClr val="000000"/>
              </a:solidFill>
              <a:latin typeface="EB Garamond"/>
              <a:ea typeface="EB Garamond"/>
              <a:cs typeface="EB Garamond"/>
              <a:sym typeface="EB Garamond"/>
            </a:endParaRPr>
          </a:p>
        </p:txBody>
      </p:sp>
      <p:sp>
        <p:nvSpPr>
          <p:cNvPr id="515" name="Google Shape;515;g137ce75ca4d_0_90"/>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Eucalyptus trees</a:t>
            </a:r>
            <a:endParaRPr sz="2500" b="1" i="0" u="none" strike="noStrike" cap="none">
              <a:solidFill>
                <a:srgbClr val="002060"/>
              </a:solidFill>
              <a:latin typeface="EB Garamond"/>
              <a:ea typeface="EB Garamond"/>
              <a:cs typeface="EB Garamond"/>
              <a:sym typeface="EB Garamond"/>
            </a:endParaRPr>
          </a:p>
        </p:txBody>
      </p:sp>
      <p:sp>
        <p:nvSpPr>
          <p:cNvPr id="516" name="Google Shape;516;g137ce75ca4d_0_9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Eucalyptus</a:t>
            </a:r>
            <a:endParaRPr sz="1400" b="0" i="0" u="none" strike="noStrike" cap="none">
              <a:solidFill>
                <a:srgbClr val="000000"/>
              </a:solidFill>
              <a:latin typeface="EB Garamond"/>
              <a:ea typeface="EB Garamond"/>
              <a:cs typeface="EB Garamond"/>
              <a:sym typeface="EB Garamond"/>
            </a:endParaRPr>
          </a:p>
        </p:txBody>
      </p:sp>
      <p:sp>
        <p:nvSpPr>
          <p:cNvPr id="517" name="Google Shape;517;g137ce75ca4d_0_90"/>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518" name="Google Shape;518;g137ce75ca4d_0_90"/>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Australian, Chilean wines</a:t>
            </a:r>
            <a:endParaRPr sz="2500" b="1" i="0" u="none" strike="noStrike" cap="none">
              <a:solidFill>
                <a:srgbClr val="002060"/>
              </a:solidFill>
              <a:latin typeface="EB Garamond"/>
              <a:ea typeface="EB Garamond"/>
              <a:cs typeface="EB Garamond"/>
              <a:sym typeface="EB Garamond"/>
            </a:endParaRPr>
          </a:p>
        </p:txBody>
      </p:sp>
      <p:grpSp>
        <p:nvGrpSpPr>
          <p:cNvPr id="519" name="Google Shape;519;g137ce75ca4d_0_90"/>
          <p:cNvGrpSpPr/>
          <p:nvPr/>
        </p:nvGrpSpPr>
        <p:grpSpPr>
          <a:xfrm>
            <a:off x="7912125" y="1876050"/>
            <a:ext cx="2640000" cy="4097100"/>
            <a:chOff x="7226325" y="1876050"/>
            <a:chExt cx="2640000" cy="4097100"/>
          </a:xfrm>
        </p:grpSpPr>
        <p:sp>
          <p:nvSpPr>
            <p:cNvPr id="520" name="Google Shape;520;g137ce75ca4d_0_90"/>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521" name="Google Shape;521;g137ce75ca4d_0_90"/>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522" name="Google Shape;522;g137ce75ca4d_0_90"/>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523" name="Google Shape;523;g137ce75ca4d_0_90"/>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524" name="Google Shape;524;g137ce75ca4d_0_90"/>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525" name="Google Shape;525;g137ce75ca4d_0_90"/>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526" name="Google Shape;526;g137ce75ca4d_0_90"/>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527" name="Google Shape;527;g137ce75ca4d_0_90"/>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528" name="Google Shape;528;g137ce75ca4d_0_90"/>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529" name="Google Shape;529;g137ce75ca4d_0_90"/>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530" name="Google Shape;530;g137ce75ca4d_0_90"/>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531" name="Google Shape;531;g137ce75ca4d_0_90"/>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532" name="Google Shape;532;g137ce75ca4d_0_90"/>
          <p:cNvSpPr/>
          <p:nvPr/>
        </p:nvSpPr>
        <p:spPr>
          <a:xfrm>
            <a:off x="7912125" y="187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533" name="Google Shape;533;g137ce75ca4d_0_90"/>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534" name="Google Shape;534;g137ce75ca4d_0_90"/>
          <p:cNvSpPr/>
          <p:nvPr/>
        </p:nvSpPr>
        <p:spPr>
          <a:xfrm>
            <a:off x="10584223" y="282187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1</a:t>
            </a:r>
            <a:r>
              <a:rPr lang="en-GB" sz="2000">
                <a:solidFill>
                  <a:srgbClr val="002060"/>
                </a:solidFill>
                <a:latin typeface="EB Garamond"/>
                <a:ea typeface="EB Garamond"/>
                <a:cs typeface="EB Garamond"/>
                <a:sym typeface="EB Garamond"/>
              </a:rPr>
              <a:t>0 </a:t>
            </a:r>
            <a:r>
              <a:rPr lang="en-GB" sz="2000" b="0" i="0" u="none" strike="noStrike" cap="none">
                <a:solidFill>
                  <a:srgbClr val="002060"/>
                </a:solidFill>
                <a:latin typeface="EB Garamond"/>
                <a:ea typeface="EB Garamond"/>
                <a:cs typeface="EB Garamond"/>
                <a:sym typeface="EB Garamond"/>
              </a:rPr>
              <a:t>μg/L</a:t>
            </a:r>
            <a:endParaRPr sz="1400" b="0" i="0" u="none" strike="noStrike" cap="none">
              <a:solidFill>
                <a:srgbClr val="000000"/>
              </a:solidFill>
              <a:latin typeface="EB Garamond"/>
              <a:ea typeface="EB Garamond"/>
              <a:cs typeface="EB Garamond"/>
              <a:sym typeface="EB Garamond"/>
            </a:endParaRPr>
          </a:p>
        </p:txBody>
      </p:sp>
      <p:sp>
        <p:nvSpPr>
          <p:cNvPr id="535" name="Google Shape;535;g137ce75ca4d_0_90"/>
          <p:cNvSpPr/>
          <p:nvPr/>
        </p:nvSpPr>
        <p:spPr>
          <a:xfrm>
            <a:off x="789475" y="1002825"/>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e</a:t>
            </a:r>
            <a:r>
              <a:rPr lang="en-GB" sz="1800" b="0" i="1" u="none" strike="noStrike" cap="none">
                <a:solidFill>
                  <a:srgbClr val="002060"/>
                </a:solidFill>
                <a:latin typeface="EB Garamond"/>
                <a:ea typeface="EB Garamond"/>
                <a:cs typeface="EB Garamond"/>
                <a:sym typeface="EB Garamond"/>
              </a:rPr>
              <a:t>ucalyptol</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Terpenes</a:t>
            </a:r>
            <a:endParaRPr sz="1800" b="0" i="0" u="none" strike="noStrike" cap="none">
              <a:solidFill>
                <a:srgbClr val="002060"/>
              </a:solidFill>
              <a:latin typeface="EB Garamond"/>
              <a:ea typeface="EB Garamond"/>
              <a:cs typeface="EB Garamond"/>
              <a:sym typeface="EB Garamond"/>
            </a:endParaRPr>
          </a:p>
        </p:txBody>
      </p:sp>
      <p:pic>
        <p:nvPicPr>
          <p:cNvPr id="536" name="Google Shape;536;g137ce75ca4d_0_90"/>
          <p:cNvPicPr preferRelativeResize="0"/>
          <p:nvPr/>
        </p:nvPicPr>
        <p:blipFill rotWithShape="1">
          <a:blip r:embed="rId3">
            <a:alphaModFix/>
          </a:blip>
          <a:srcRect r="58778"/>
          <a:stretch/>
        </p:blipFill>
        <p:spPr>
          <a:xfrm>
            <a:off x="10584225" y="2504629"/>
            <a:ext cx="669599" cy="1197721"/>
          </a:xfrm>
          <a:prstGeom prst="rect">
            <a:avLst/>
          </a:prstGeom>
          <a:noFill/>
          <a:ln>
            <a:noFill/>
          </a:ln>
        </p:spPr>
      </p:pic>
      <p:graphicFrame>
        <p:nvGraphicFramePr>
          <p:cNvPr id="537" name="Google Shape;537;g137ce75ca4d_0_90"/>
          <p:cNvGraphicFramePr/>
          <p:nvPr/>
        </p:nvGraphicFramePr>
        <p:xfrm>
          <a:off x="11044275" y="4352750"/>
          <a:ext cx="1162050" cy="2482533"/>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4: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5: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37:9:1"/>
                      </a:ext>
                    </a:extLst>
                  </a:tcPr>
                </a:tc>
                <a:extLst>
                  <a:ext uri="{0D108BD9-81ED-4DB2-BD59-A6C34878D82A}">
                    <a16:rowId xmlns:a16="http://schemas.microsoft.com/office/drawing/2014/main" val="10009"/>
                  </a:ext>
                </a:extLst>
              </a:tr>
            </a:tbl>
          </a:graphicData>
        </a:graphic>
      </p:graphicFrame>
      <p:pic>
        <p:nvPicPr>
          <p:cNvPr id="538" name="Google Shape;538;g137ce75ca4d_0_90"/>
          <p:cNvPicPr preferRelativeResize="0"/>
          <p:nvPr/>
        </p:nvPicPr>
        <p:blipFill>
          <a:blip r:embed="rId4">
            <a:alphaModFix/>
          </a:blip>
          <a:stretch>
            <a:fillRect/>
          </a:stretch>
        </p:blipFill>
        <p:spPr>
          <a:xfrm>
            <a:off x="10851374" y="860400"/>
            <a:ext cx="1340626" cy="1340626"/>
          </a:xfrm>
          <a:prstGeom prst="rect">
            <a:avLst/>
          </a:prstGeom>
          <a:noFill/>
          <a:ln>
            <a:noFill/>
          </a:ln>
        </p:spPr>
      </p:pic>
      <p:sp>
        <p:nvSpPr>
          <p:cNvPr id="539" name="Google Shape;539;g137ce75ca4d_0_90"/>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d61d6a9a22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Trigeminal nerve</a:t>
            </a:r>
            <a:endParaRPr/>
          </a:p>
        </p:txBody>
      </p:sp>
      <p:sp>
        <p:nvSpPr>
          <p:cNvPr id="546" name="Google Shape;546;g2d61d6a9a22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GB"/>
              <a:t>Cooling of eucalyptol</a:t>
            </a:r>
            <a:endParaRPr/>
          </a:p>
          <a:p>
            <a:pPr marL="457200" lvl="0" indent="-342900" algn="l" rtl="0">
              <a:spcBef>
                <a:spcPts val="0"/>
              </a:spcBef>
              <a:spcAft>
                <a:spcPts val="0"/>
              </a:spcAft>
              <a:buSzPts val="1800"/>
              <a:buChar char="-"/>
            </a:pPr>
            <a:r>
              <a:rPr lang="en-GB"/>
              <a:t>Stinging of acetic acid</a:t>
            </a:r>
            <a:endParaRPr/>
          </a:p>
          <a:p>
            <a:pPr marL="457200" lvl="0" indent="-342900" algn="l" rtl="0">
              <a:spcBef>
                <a:spcPts val="0"/>
              </a:spcBef>
              <a:spcAft>
                <a:spcPts val="0"/>
              </a:spcAft>
              <a:buSzPts val="1800"/>
              <a:buChar char="-"/>
            </a:pPr>
            <a:r>
              <a:rPr lang="en-GB"/>
              <a:t>Warming of alcohol</a:t>
            </a:r>
            <a:endParaRPr/>
          </a:p>
          <a:p>
            <a:pPr marL="457200" lvl="0" indent="-342900" algn="l" rtl="0">
              <a:spcBef>
                <a:spcPts val="0"/>
              </a:spcBef>
              <a:spcAft>
                <a:spcPts val="0"/>
              </a:spcAft>
              <a:buSzPts val="1800"/>
              <a:buChar char="-"/>
            </a:pPr>
            <a:r>
              <a:rPr lang="en-GB"/>
              <a:t>Heat from capsaicin</a:t>
            </a:r>
            <a:endParaRPr/>
          </a:p>
          <a:p>
            <a:pPr marL="457200" lvl="0" indent="-342900" algn="l" rtl="0">
              <a:spcBef>
                <a:spcPts val="0"/>
              </a:spcBef>
              <a:spcAft>
                <a:spcPts val="0"/>
              </a:spcAft>
              <a:buSzPts val="1800"/>
              <a:buChar char="-"/>
            </a:pPr>
            <a:r>
              <a:rPr lang="en-GB"/>
              <a:t>Spritz of CO</a:t>
            </a:r>
            <a:r>
              <a:rPr lang="en-GB" baseline="-25000"/>
              <a:t>2</a:t>
            </a:r>
            <a:endParaRPr baseline="-25000"/>
          </a:p>
          <a:p>
            <a:pPr marL="457200" lvl="0" indent="-342900" algn="l" rtl="0">
              <a:spcBef>
                <a:spcPts val="0"/>
              </a:spcBef>
              <a:spcAft>
                <a:spcPts val="0"/>
              </a:spcAft>
              <a:buSzPts val="1800"/>
              <a:buChar char="-"/>
            </a:pPr>
            <a:r>
              <a:rPr lang="en-GB"/>
              <a:t>Astringency from tannin</a:t>
            </a:r>
            <a:endParaRPr/>
          </a:p>
        </p:txBody>
      </p:sp>
      <p:pic>
        <p:nvPicPr>
          <p:cNvPr id="547" name="Google Shape;547;g2d61d6a9a22_0_0"/>
          <p:cNvPicPr preferRelativeResize="0"/>
          <p:nvPr/>
        </p:nvPicPr>
        <p:blipFill>
          <a:blip r:embed="rId3">
            <a:alphaModFix/>
          </a:blip>
          <a:stretch>
            <a:fillRect/>
          </a:stretch>
        </p:blipFill>
        <p:spPr>
          <a:xfrm>
            <a:off x="5795159" y="0"/>
            <a:ext cx="6396835" cy="68580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9ebfe44139_0_14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554" name="Google Shape;554;g29ebfe44139_0_14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555" name="Google Shape;555;g29ebfe44139_0_14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a3c36de457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563" name="Google Shape;563;g2a3c36de457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5</a:t>
            </a:r>
            <a:endParaRPr sz="1400" b="0" i="0" u="none" strike="noStrike" cap="none">
              <a:solidFill>
                <a:srgbClr val="000000"/>
              </a:solidFill>
              <a:latin typeface="EB Garamond"/>
              <a:ea typeface="EB Garamond"/>
              <a:cs typeface="EB Garamond"/>
              <a:sym typeface="EB Garamond"/>
            </a:endParaRPr>
          </a:p>
        </p:txBody>
      </p:sp>
      <p:sp>
        <p:nvSpPr>
          <p:cNvPr id="564" name="Google Shape;564;g2a3c36de457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Black pepper</a:t>
            </a:r>
            <a:endParaRPr sz="1400" b="0" i="0" u="none" strike="noStrike" cap="none">
              <a:solidFill>
                <a:srgbClr val="000000"/>
              </a:solidFill>
              <a:latin typeface="EB Garamond"/>
              <a:ea typeface="EB Garamond"/>
              <a:cs typeface="EB Garamond"/>
              <a:sym typeface="EB Garamond"/>
            </a:endParaRPr>
          </a:p>
        </p:txBody>
      </p:sp>
      <p:pic>
        <p:nvPicPr>
          <p:cNvPr id="565" name="Google Shape;565;g2a3c36de457_0_0"/>
          <p:cNvPicPr preferRelativeResize="0"/>
          <p:nvPr/>
        </p:nvPicPr>
        <p:blipFill>
          <a:blip r:embed="rId3">
            <a:alphaModFix/>
          </a:blip>
          <a:stretch>
            <a:fillRect/>
          </a:stretch>
        </p:blipFill>
        <p:spPr>
          <a:xfrm>
            <a:off x="10665601" y="708000"/>
            <a:ext cx="1505725" cy="1505725"/>
          </a:xfrm>
          <a:prstGeom prst="rect">
            <a:avLst/>
          </a:prstGeom>
          <a:noFill/>
          <a:ln>
            <a:noFill/>
          </a:ln>
        </p:spPr>
      </p:pic>
      <p:pic>
        <p:nvPicPr>
          <p:cNvPr id="566" name="Google Shape;566;g2a3c36de457_0_0" title="Chart"/>
          <p:cNvPicPr preferRelativeResize="0"/>
          <p:nvPr/>
        </p:nvPicPr>
        <p:blipFill>
          <a:blip r:embed="rId4">
            <a:alphaModFix/>
          </a:blip>
          <a:stretch>
            <a:fillRect/>
          </a:stretch>
        </p:blipFill>
        <p:spPr>
          <a:xfrm>
            <a:off x="719532" y="708000"/>
            <a:ext cx="9946068" cy="615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f07be484d0_0_1"/>
          <p:cNvSpPr txBox="1"/>
          <p:nvPr/>
        </p:nvSpPr>
        <p:spPr>
          <a:xfrm>
            <a:off x="789448" y="3697280"/>
            <a:ext cx="9725400" cy="13584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Grape variety, climate, fruit ripeness</a:t>
            </a:r>
            <a:endParaRPr sz="2500" b="1">
              <a:solidFill>
                <a:srgbClr val="002060"/>
              </a:solidFill>
              <a:latin typeface="EB Garamond"/>
              <a:ea typeface="EB Garamond"/>
              <a:cs typeface="EB Garamond"/>
              <a:sym typeface="EB Garamond"/>
            </a:endParaRPr>
          </a:p>
        </p:txBody>
      </p:sp>
      <p:sp>
        <p:nvSpPr>
          <p:cNvPr id="573" name="Google Shape;573;g1f07be484d0_0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574" name="Google Shape;574;g1f07be484d0_0_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5</a:t>
            </a:r>
            <a:endParaRPr sz="1400" b="0" i="0" u="none" strike="noStrike" cap="none">
              <a:solidFill>
                <a:srgbClr val="000000"/>
              </a:solidFill>
              <a:latin typeface="EB Garamond"/>
              <a:ea typeface="EB Garamond"/>
              <a:cs typeface="EB Garamond"/>
              <a:sym typeface="EB Garamond"/>
            </a:endParaRPr>
          </a:p>
        </p:txBody>
      </p:sp>
      <p:sp>
        <p:nvSpPr>
          <p:cNvPr id="575" name="Google Shape;575;g1f07be484d0_0_1"/>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Grape</a:t>
            </a:r>
            <a:endParaRPr sz="2500" b="1" i="0" u="none" strike="noStrike" cap="none">
              <a:solidFill>
                <a:srgbClr val="002060"/>
              </a:solidFill>
              <a:latin typeface="EB Garamond"/>
              <a:ea typeface="EB Garamond"/>
              <a:cs typeface="EB Garamond"/>
              <a:sym typeface="EB Garamond"/>
            </a:endParaRPr>
          </a:p>
        </p:txBody>
      </p:sp>
      <p:sp>
        <p:nvSpPr>
          <p:cNvPr id="576" name="Google Shape;576;g1f07be484d0_0_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Black pepper</a:t>
            </a:r>
            <a:endParaRPr sz="1400" b="0" i="0" u="none" strike="noStrike" cap="none">
              <a:solidFill>
                <a:srgbClr val="000000"/>
              </a:solidFill>
              <a:latin typeface="EB Garamond"/>
              <a:ea typeface="EB Garamond"/>
              <a:cs typeface="EB Garamond"/>
              <a:sym typeface="EB Garamond"/>
            </a:endParaRPr>
          </a:p>
        </p:txBody>
      </p:sp>
      <p:sp>
        <p:nvSpPr>
          <p:cNvPr id="577" name="Google Shape;577;g1f07be484d0_0_1"/>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578" name="Google Shape;578;g1f07be484d0_0_1"/>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Moderate climate Syrah</a:t>
            </a:r>
            <a:endParaRPr sz="2500" b="1" i="0" u="none" strike="noStrike" cap="none">
              <a:solidFill>
                <a:srgbClr val="002060"/>
              </a:solidFill>
              <a:latin typeface="EB Garamond"/>
              <a:ea typeface="EB Garamond"/>
              <a:cs typeface="EB Garamond"/>
              <a:sym typeface="EB Garamond"/>
            </a:endParaRPr>
          </a:p>
        </p:txBody>
      </p:sp>
      <p:grpSp>
        <p:nvGrpSpPr>
          <p:cNvPr id="579" name="Google Shape;579;g1f07be484d0_0_1"/>
          <p:cNvGrpSpPr/>
          <p:nvPr/>
        </p:nvGrpSpPr>
        <p:grpSpPr>
          <a:xfrm>
            <a:off x="7912125" y="1876050"/>
            <a:ext cx="2640000" cy="4097100"/>
            <a:chOff x="7226325" y="1876050"/>
            <a:chExt cx="2640000" cy="4097100"/>
          </a:xfrm>
        </p:grpSpPr>
        <p:sp>
          <p:nvSpPr>
            <p:cNvPr id="580" name="Google Shape;580;g1f07be484d0_0_1"/>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581" name="Google Shape;581;g1f07be484d0_0_1"/>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582" name="Google Shape;582;g1f07be484d0_0_1"/>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583" name="Google Shape;583;g1f07be484d0_0_1"/>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584" name="Google Shape;584;g1f07be484d0_0_1"/>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585" name="Google Shape;585;g1f07be484d0_0_1"/>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586" name="Google Shape;586;g1f07be484d0_0_1"/>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587" name="Google Shape;587;g1f07be484d0_0_1"/>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588" name="Google Shape;588;g1f07be484d0_0_1"/>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589" name="Google Shape;589;g1f07be484d0_0_1"/>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590" name="Google Shape;590;g1f07be484d0_0_1"/>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591" name="Google Shape;591;g1f07be484d0_0_1"/>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592" name="Google Shape;592;g1f07be484d0_0_1"/>
          <p:cNvSpPr/>
          <p:nvPr/>
        </p:nvSpPr>
        <p:spPr>
          <a:xfrm>
            <a:off x="7912125" y="187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593" name="Google Shape;593;g1f07be484d0_0_1"/>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594" name="Google Shape;594;g1f07be484d0_0_1"/>
          <p:cNvSpPr/>
          <p:nvPr/>
        </p:nvSpPr>
        <p:spPr>
          <a:xfrm>
            <a:off x="10246548" y="33662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30</a:t>
            </a: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n</a:t>
            </a:r>
            <a:r>
              <a:rPr lang="en-GB" sz="2000" b="0" i="0" u="none" strike="noStrike" cap="none">
                <a:solidFill>
                  <a:srgbClr val="002060"/>
                </a:solidFill>
                <a:latin typeface="EB Garamond"/>
                <a:ea typeface="EB Garamond"/>
                <a:cs typeface="EB Garamond"/>
                <a:sym typeface="EB Garamond"/>
              </a:rPr>
              <a:t>g/L</a:t>
            </a:r>
            <a:endParaRPr sz="1400" b="0" i="0" u="none" strike="noStrike" cap="none">
              <a:solidFill>
                <a:srgbClr val="000000"/>
              </a:solidFill>
              <a:latin typeface="EB Garamond"/>
              <a:ea typeface="EB Garamond"/>
              <a:cs typeface="EB Garamond"/>
              <a:sym typeface="EB Garamond"/>
            </a:endParaRPr>
          </a:p>
        </p:txBody>
      </p:sp>
      <p:sp>
        <p:nvSpPr>
          <p:cNvPr id="595" name="Google Shape;595;g1f07be484d0_0_1"/>
          <p:cNvSpPr/>
          <p:nvPr/>
        </p:nvSpPr>
        <p:spPr>
          <a:xfrm>
            <a:off x="890625" y="1002825"/>
            <a:ext cx="3135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rotundone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Terpenes</a:t>
            </a:r>
            <a:endParaRPr sz="1800" b="0" i="0" u="none" strike="noStrike" cap="none">
              <a:solidFill>
                <a:srgbClr val="002060"/>
              </a:solidFill>
              <a:latin typeface="EB Garamond"/>
              <a:ea typeface="EB Garamond"/>
              <a:cs typeface="EB Garamond"/>
              <a:sym typeface="EB Garamond"/>
            </a:endParaRPr>
          </a:p>
        </p:txBody>
      </p:sp>
      <p:pic>
        <p:nvPicPr>
          <p:cNvPr id="596" name="Google Shape;596;g1f07be484d0_0_1"/>
          <p:cNvPicPr preferRelativeResize="0"/>
          <p:nvPr/>
        </p:nvPicPr>
        <p:blipFill>
          <a:blip r:embed="rId3">
            <a:alphaModFix/>
          </a:blip>
          <a:stretch>
            <a:fillRect/>
          </a:stretch>
        </p:blipFill>
        <p:spPr>
          <a:xfrm>
            <a:off x="10784146" y="2129950"/>
            <a:ext cx="1234302" cy="1192650"/>
          </a:xfrm>
          <a:prstGeom prst="rect">
            <a:avLst/>
          </a:prstGeom>
          <a:noFill/>
          <a:ln>
            <a:noFill/>
          </a:ln>
        </p:spPr>
      </p:pic>
      <p:graphicFrame>
        <p:nvGraphicFramePr>
          <p:cNvPr id="597" name="Google Shape;597;g1f07be484d0_0_1"/>
          <p:cNvGraphicFramePr/>
          <p:nvPr/>
        </p:nvGraphicFramePr>
        <p:xfrm>
          <a:off x="11044275" y="4352750"/>
          <a:ext cx="1162050" cy="2431098"/>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5: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97:9:1"/>
                      </a:ext>
                    </a:extLst>
                  </a:tcPr>
                </a:tc>
                <a:extLst>
                  <a:ext uri="{0D108BD9-81ED-4DB2-BD59-A6C34878D82A}">
                    <a16:rowId xmlns:a16="http://schemas.microsoft.com/office/drawing/2014/main" val="10009"/>
                  </a:ext>
                </a:extLst>
              </a:tr>
            </a:tbl>
          </a:graphicData>
        </a:graphic>
      </p:graphicFrame>
      <p:pic>
        <p:nvPicPr>
          <p:cNvPr id="598" name="Google Shape;598;g1f07be484d0_0_1"/>
          <p:cNvPicPr preferRelativeResize="0"/>
          <p:nvPr/>
        </p:nvPicPr>
        <p:blipFill>
          <a:blip r:embed="rId4">
            <a:alphaModFix/>
          </a:blip>
          <a:stretch>
            <a:fillRect/>
          </a:stretch>
        </p:blipFill>
        <p:spPr>
          <a:xfrm>
            <a:off x="10665601" y="708000"/>
            <a:ext cx="1505725" cy="1505725"/>
          </a:xfrm>
          <a:prstGeom prst="rect">
            <a:avLst/>
          </a:prstGeom>
          <a:noFill/>
          <a:ln>
            <a:noFill/>
          </a:ln>
        </p:spPr>
      </p:pic>
      <p:sp>
        <p:nvSpPr>
          <p:cNvPr id="599" name="Google Shape;599;g1f07be484d0_0_1"/>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2fe10d64ceb_0_15"/>
          <p:cNvPicPr preferRelativeResize="0"/>
          <p:nvPr/>
        </p:nvPicPr>
        <p:blipFill>
          <a:blip r:embed="rId3">
            <a:alphaModFix/>
          </a:blip>
          <a:stretch>
            <a:fillRect/>
          </a:stretch>
        </p:blipFill>
        <p:spPr>
          <a:xfrm>
            <a:off x="3682988" y="729700"/>
            <a:ext cx="5387225" cy="5026251"/>
          </a:xfrm>
          <a:prstGeom prst="rect">
            <a:avLst/>
          </a:prstGeom>
          <a:noFill/>
          <a:ln>
            <a:noFill/>
          </a:ln>
        </p:spPr>
      </p:pic>
      <p:sp>
        <p:nvSpPr>
          <p:cNvPr id="606" name="Google Shape;606;g2fe10d64ceb_0_15"/>
          <p:cNvSpPr txBox="1"/>
          <p:nvPr/>
        </p:nvSpPr>
        <p:spPr>
          <a:xfrm>
            <a:off x="9192000" y="64578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Hirano et al. 2022</a:t>
            </a:r>
            <a:endParaRPr/>
          </a:p>
        </p:txBody>
      </p:sp>
      <p:sp>
        <p:nvSpPr>
          <p:cNvPr id="607" name="Google Shape;607;g2fe10d64ceb_0_15"/>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37f1fe1be2f_0_10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14" name="Google Shape;614;g37f1fe1be2f_0_10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615" name="Google Shape;615;g37f1fe1be2f_0_10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616" name="Google Shape;616;g37f1fe1be2f_0_102"/>
          <p:cNvSpPr txBox="1">
            <a:spLocks noGrp="1"/>
          </p:cNvSpPr>
          <p:nvPr>
            <p:ph type="title"/>
          </p:nvPr>
        </p:nvSpPr>
        <p:spPr>
          <a:xfrm>
            <a:off x="838200" y="669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Specific anosmia</a:t>
            </a:r>
            <a:endParaRPr/>
          </a:p>
        </p:txBody>
      </p:sp>
      <p:sp>
        <p:nvSpPr>
          <p:cNvPr id="617" name="Google Shape;617;g37f1fe1be2f_0_102"/>
          <p:cNvSpPr txBox="1">
            <a:spLocks noGrp="1"/>
          </p:cNvSpPr>
          <p:nvPr>
            <p:ph type="body" idx="1"/>
          </p:nvPr>
        </p:nvSpPr>
        <p:spPr>
          <a:xfrm>
            <a:off x="838200" y="2130425"/>
            <a:ext cx="10515600" cy="40923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GB" u="sng"/>
              <a:t>Anosmia</a:t>
            </a:r>
            <a:r>
              <a:rPr lang="en-GB"/>
              <a:t>: inability to smell</a:t>
            </a:r>
            <a:endParaRPr/>
          </a:p>
          <a:p>
            <a:pPr marL="457200" lvl="0" indent="-342900" algn="l" rtl="0">
              <a:spcBef>
                <a:spcPts val="0"/>
              </a:spcBef>
              <a:spcAft>
                <a:spcPts val="0"/>
              </a:spcAft>
              <a:buSzPts val="1800"/>
              <a:buChar char="-"/>
            </a:pPr>
            <a:r>
              <a:rPr lang="en-GB" u="sng"/>
              <a:t>Specific anosmia</a:t>
            </a:r>
            <a:r>
              <a:rPr lang="en-GB"/>
              <a:t>: insensitive to specific aroma compound</a:t>
            </a:r>
            <a:endParaRPr/>
          </a:p>
          <a:p>
            <a:pPr marL="0" lvl="0" indent="0" algn="l" rtl="0">
              <a:spcBef>
                <a:spcPts val="1000"/>
              </a:spcBef>
              <a:spcAft>
                <a:spcPts val="0"/>
              </a:spcAft>
              <a:buNone/>
            </a:pP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GB"/>
              <a:t>400 odour receptors</a:t>
            </a:r>
            <a:endParaRPr/>
          </a:p>
          <a:p>
            <a:pPr marL="457200" lvl="0" indent="-342900" algn="l" rtl="0">
              <a:spcBef>
                <a:spcPts val="0"/>
              </a:spcBef>
              <a:spcAft>
                <a:spcPts val="0"/>
              </a:spcAft>
              <a:buSzPts val="1800"/>
              <a:buChar char="-"/>
            </a:pPr>
            <a:r>
              <a:rPr lang="en-GB"/>
              <a:t>Genetically determined</a:t>
            </a:r>
            <a:endParaRPr/>
          </a:p>
          <a:p>
            <a:pPr marL="457200" lvl="0" indent="-342900" algn="l" rtl="0">
              <a:spcBef>
                <a:spcPts val="0"/>
              </a:spcBef>
              <a:spcAft>
                <a:spcPts val="0"/>
              </a:spcAft>
              <a:buSzPts val="1800"/>
              <a:buChar char="-"/>
            </a:pPr>
            <a:r>
              <a:rPr lang="en-GB"/>
              <a:t>Colour blindness</a:t>
            </a:r>
            <a:endParaRPr/>
          </a:p>
          <a:p>
            <a:pPr marL="457200" lvl="0" indent="-342900" algn="l" rtl="0">
              <a:spcBef>
                <a:spcPts val="0"/>
              </a:spcBef>
              <a:spcAft>
                <a:spcPts val="0"/>
              </a:spcAft>
              <a:buSzPts val="1800"/>
              <a:buChar char="-"/>
            </a:pPr>
            <a:r>
              <a:rPr lang="en-GB"/>
              <a:t>Independent of concentration </a:t>
            </a:r>
            <a:endParaRPr/>
          </a:p>
          <a:p>
            <a:pPr marL="457200" lvl="0" indent="-342900" algn="l" rtl="0">
              <a:spcBef>
                <a:spcPts val="0"/>
              </a:spcBef>
              <a:spcAft>
                <a:spcPts val="0"/>
              </a:spcAft>
              <a:buSzPts val="1800"/>
              <a:buChar char="-"/>
            </a:pPr>
            <a:r>
              <a:rPr lang="en-GB"/>
              <a:t>Spiked water sample during break</a:t>
            </a:r>
            <a:endParaRPr/>
          </a:p>
        </p:txBody>
      </p:sp>
      <p:sp>
        <p:nvSpPr>
          <p:cNvPr id="618" name="Google Shape;618;g37f1fe1be2f_0_102"/>
          <p:cNvSpPr txBox="1">
            <a:spLocks noGrp="1"/>
          </p:cNvSpPr>
          <p:nvPr>
            <p:ph type="title"/>
          </p:nvPr>
        </p:nvSpPr>
        <p:spPr>
          <a:xfrm>
            <a:off x="7435875" y="3299550"/>
            <a:ext cx="4015500" cy="708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2500"/>
              <a:t>Peppercorn aroma compounds:</a:t>
            </a:r>
            <a:endParaRPr sz="2500"/>
          </a:p>
        </p:txBody>
      </p:sp>
      <p:graphicFrame>
        <p:nvGraphicFramePr>
          <p:cNvPr id="619" name="Google Shape;619;g37f1fe1be2f_0_102"/>
          <p:cNvGraphicFramePr/>
          <p:nvPr/>
        </p:nvGraphicFramePr>
        <p:xfrm>
          <a:off x="7368788" y="4241725"/>
          <a:ext cx="4149675" cy="1981050"/>
        </p:xfrm>
        <a:graphic>
          <a:graphicData uri="http://schemas.openxmlformats.org/drawingml/2006/table">
            <a:tbl>
              <a:tblPr>
                <a:noFill/>
                <a:tableStyleId>{1E42CD3F-E799-49F3-B676-66B1728EEA3A}</a:tableStyleId>
              </a:tblPr>
              <a:tblGrid>
                <a:gridCol w="414967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GB" i="1"/>
                        <a:t>rotundone</a:t>
                      </a:r>
                      <a:endParaRPr i="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i="1"/>
                        <a:t>piperine</a:t>
                      </a:r>
                      <a:endParaRPr i="1"/>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i="1"/>
                        <a:t>β-caryophyllene</a:t>
                      </a:r>
                      <a:endParaRPr i="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i="1"/>
                        <a:t>α-pinene</a:t>
                      </a:r>
                      <a:endParaRPr i="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i="1"/>
                        <a:t>eugenol</a:t>
                      </a:r>
                      <a:endParaRPr i="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37f1fe1be2f_0_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26" name="Google Shape;626;g37f1fe1be2f_0_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627" name="Google Shape;627;g37f1fe1be2f_0_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628" name="Google Shape;628;g37f1fe1be2f_0_0"/>
          <p:cNvSpPr txBox="1">
            <a:spLocks noGrp="1"/>
          </p:cNvSpPr>
          <p:nvPr>
            <p:ph type="title"/>
          </p:nvPr>
        </p:nvSpPr>
        <p:spPr>
          <a:xfrm>
            <a:off x="838200" y="669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Specific anosmia rates</a:t>
            </a:r>
            <a:endParaRPr/>
          </a:p>
        </p:txBody>
      </p:sp>
      <p:graphicFrame>
        <p:nvGraphicFramePr>
          <p:cNvPr id="629" name="Google Shape;629;g37f1fe1be2f_0_0"/>
          <p:cNvGraphicFramePr/>
          <p:nvPr/>
        </p:nvGraphicFramePr>
        <p:xfrm>
          <a:off x="2347500" y="2291175"/>
          <a:ext cx="8860325" cy="3650250"/>
        </p:xfrm>
        <a:graphic>
          <a:graphicData uri="http://schemas.openxmlformats.org/drawingml/2006/table">
            <a:tbl>
              <a:tblPr>
                <a:noFill/>
                <a:tableStyleId>{8A0FEC9F-6592-4B4C-8695-C5B987580649}</a:tableStyleId>
              </a:tblPr>
              <a:tblGrid>
                <a:gridCol w="734975">
                  <a:extLst>
                    <a:ext uri="{9D8B030D-6E8A-4147-A177-3AD203B41FA5}">
                      <a16:colId xmlns:a16="http://schemas.microsoft.com/office/drawing/2014/main" val="20000"/>
                    </a:ext>
                  </a:extLst>
                </a:gridCol>
                <a:gridCol w="2841500">
                  <a:extLst>
                    <a:ext uri="{9D8B030D-6E8A-4147-A177-3AD203B41FA5}">
                      <a16:colId xmlns:a16="http://schemas.microsoft.com/office/drawing/2014/main" val="20001"/>
                    </a:ext>
                  </a:extLst>
                </a:gridCol>
                <a:gridCol w="3905900">
                  <a:extLst>
                    <a:ext uri="{9D8B030D-6E8A-4147-A177-3AD203B41FA5}">
                      <a16:colId xmlns:a16="http://schemas.microsoft.com/office/drawing/2014/main" val="20002"/>
                    </a:ext>
                  </a:extLst>
                </a:gridCol>
                <a:gridCol w="1377950">
                  <a:extLst>
                    <a:ext uri="{9D8B030D-6E8A-4147-A177-3AD203B41FA5}">
                      <a16:colId xmlns:a16="http://schemas.microsoft.com/office/drawing/2014/main" val="20003"/>
                    </a:ext>
                  </a:extLst>
                </a:gridCol>
              </a:tblGrid>
              <a:tr h="365025">
                <a:tc rowSpan="2">
                  <a:txBody>
                    <a:bodyPr/>
                    <a:lstStyle/>
                    <a:p>
                      <a:pPr marL="0" lvl="0" indent="0" algn="l" rtl="0">
                        <a:lnSpc>
                          <a:spcPct val="115000"/>
                        </a:lnSpc>
                        <a:spcBef>
                          <a:spcPts val="0"/>
                        </a:spcBef>
                        <a:spcAft>
                          <a:spcPts val="0"/>
                        </a:spcAft>
                        <a:buNone/>
                      </a:pPr>
                      <a:r>
                        <a:rPr lang="en-GB" sz="2100" i="1"/>
                        <a:t>1</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a:t>Green bell pepper</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i="1"/>
                        <a:t>3-isobutyl-2-methoxypyrazine</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GB" sz="2100"/>
                        <a:t>1%</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65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65025">
                <a:tc rowSpan="2">
                  <a:txBody>
                    <a:bodyPr/>
                    <a:lstStyle/>
                    <a:p>
                      <a:pPr marL="0" lvl="0" indent="0" algn="l" rtl="0">
                        <a:lnSpc>
                          <a:spcPct val="115000"/>
                        </a:lnSpc>
                        <a:spcBef>
                          <a:spcPts val="0"/>
                        </a:spcBef>
                        <a:spcAft>
                          <a:spcPts val="0"/>
                        </a:spcAft>
                        <a:buNone/>
                      </a:pPr>
                      <a:r>
                        <a:rPr lang="en-GB" sz="2100" i="1"/>
                        <a:t>2</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a:t>Banana</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i="1"/>
                        <a:t>isoamyl acetate</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GB" sz="2100"/>
                        <a:t>2%</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65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65025">
                <a:tc rowSpan="2">
                  <a:txBody>
                    <a:bodyPr/>
                    <a:lstStyle/>
                    <a:p>
                      <a:pPr marL="0" lvl="0" indent="0" algn="l" rtl="0">
                        <a:lnSpc>
                          <a:spcPct val="115000"/>
                        </a:lnSpc>
                        <a:spcBef>
                          <a:spcPts val="0"/>
                        </a:spcBef>
                        <a:spcAft>
                          <a:spcPts val="0"/>
                        </a:spcAft>
                        <a:buNone/>
                      </a:pPr>
                      <a:r>
                        <a:rPr lang="en-GB" sz="2100" i="1"/>
                        <a:t>3</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a:t>Violet</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i="1"/>
                        <a:t>β-ionone</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GB" sz="2100"/>
                        <a:t>22%</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65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65025">
                <a:tc rowSpan="2">
                  <a:txBody>
                    <a:bodyPr/>
                    <a:lstStyle/>
                    <a:p>
                      <a:pPr marL="0" lvl="0" indent="0" algn="l" rtl="0">
                        <a:lnSpc>
                          <a:spcPct val="115000"/>
                        </a:lnSpc>
                        <a:spcBef>
                          <a:spcPts val="0"/>
                        </a:spcBef>
                        <a:spcAft>
                          <a:spcPts val="0"/>
                        </a:spcAft>
                        <a:buNone/>
                      </a:pPr>
                      <a:r>
                        <a:rPr lang="en-GB" sz="2100" i="1"/>
                        <a:t>4</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a:t>Eucalyptus</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i="1"/>
                        <a:t>eucalyptol</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GB" sz="2100"/>
                        <a:t>3%</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65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365025">
                <a:tc rowSpan="2">
                  <a:txBody>
                    <a:bodyPr/>
                    <a:lstStyle/>
                    <a:p>
                      <a:pPr marL="0" lvl="0" indent="0" algn="l" rtl="0">
                        <a:lnSpc>
                          <a:spcPct val="115000"/>
                        </a:lnSpc>
                        <a:spcBef>
                          <a:spcPts val="0"/>
                        </a:spcBef>
                        <a:spcAft>
                          <a:spcPts val="0"/>
                        </a:spcAft>
                        <a:buNone/>
                      </a:pPr>
                      <a:r>
                        <a:rPr lang="en-GB" sz="2100" i="1"/>
                        <a:t>5</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a:t>Black pepper</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GB" sz="2100" i="1"/>
                        <a:t>rotundone</a:t>
                      </a:r>
                      <a:endParaRPr sz="2100" i="1"/>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GB" sz="2100"/>
                        <a:t>20%</a:t>
                      </a:r>
                      <a:endParaRPr sz="2100"/>
                    </a:p>
                  </a:txBody>
                  <a:tcPr marL="28575" marR="28575" marT="19050" marB="19050" anchor="ctr">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365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ccc293299b_0_39"/>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rmAutofit/>
          </a:bodyPr>
          <a:lstStyle/>
          <a:p>
            <a:pPr marL="630000" lvl="0" indent="-630000" algn="l" rtl="0">
              <a:lnSpc>
                <a:spcPct val="90000"/>
              </a:lnSpc>
              <a:spcBef>
                <a:spcPts val="0"/>
              </a:spcBef>
              <a:spcAft>
                <a:spcPts val="0"/>
              </a:spcAft>
              <a:buClr>
                <a:srgbClr val="DDDDDD"/>
              </a:buClr>
              <a:buSzPts val="3200"/>
              <a:buFont typeface="Noto Sans"/>
              <a:buChar char="▲"/>
            </a:pPr>
            <a:r>
              <a:rPr lang="en-GB" sz="3200">
                <a:solidFill>
                  <a:schemeClr val="dk1"/>
                </a:solidFill>
              </a:rPr>
              <a:t>What makes a great wine taster</a:t>
            </a:r>
            <a:endParaRPr sz="3200">
              <a:solidFill>
                <a:schemeClr val="dk1"/>
              </a:solidFill>
            </a:endParaRPr>
          </a:p>
          <a:p>
            <a:pPr marL="914400" lvl="1" indent="-431800" algn="l" rtl="0">
              <a:lnSpc>
                <a:spcPct val="90000"/>
              </a:lnSpc>
              <a:spcBef>
                <a:spcPts val="0"/>
              </a:spcBef>
              <a:spcAft>
                <a:spcPts val="0"/>
              </a:spcAft>
              <a:buClr>
                <a:srgbClr val="DDDDDD"/>
              </a:buClr>
              <a:buSzPts val="3200"/>
              <a:buFont typeface="Noto Sans"/>
              <a:buChar char="•"/>
            </a:pPr>
            <a:r>
              <a:rPr lang="en-GB" sz="3200"/>
              <a:t>Detect, recognise, communicate</a:t>
            </a:r>
            <a:endParaRPr sz="3200">
              <a:solidFill>
                <a:schemeClr val="dk1"/>
              </a:solidFill>
            </a:endParaRPr>
          </a:p>
          <a:p>
            <a:pPr marL="630000" lvl="0" indent="-630000" algn="l" rtl="0">
              <a:lnSpc>
                <a:spcPct val="90000"/>
              </a:lnSpc>
              <a:spcBef>
                <a:spcPts val="0"/>
              </a:spcBef>
              <a:spcAft>
                <a:spcPts val="0"/>
              </a:spcAft>
              <a:buClr>
                <a:srgbClr val="DDDDDD"/>
              </a:buClr>
              <a:buSzPts val="3200"/>
              <a:buFont typeface="Noto Sans"/>
              <a:buChar char="▲"/>
            </a:pPr>
            <a:r>
              <a:rPr lang="en-GB" sz="3200">
                <a:solidFill>
                  <a:schemeClr val="dk1"/>
                </a:solidFill>
              </a:rPr>
              <a:t>My first wine tasting experience</a:t>
            </a:r>
            <a:br>
              <a:rPr lang="en-GB" sz="3200">
                <a:solidFill>
                  <a:srgbClr val="002060"/>
                </a:solidFill>
              </a:rPr>
            </a:br>
            <a:endParaRPr/>
          </a:p>
          <a:p>
            <a:pPr marL="0" lvl="0" indent="0" algn="l" rtl="0">
              <a:lnSpc>
                <a:spcPct val="90000"/>
              </a:lnSpc>
              <a:spcBef>
                <a:spcPts val="500"/>
              </a:spcBef>
              <a:spcAft>
                <a:spcPts val="0"/>
              </a:spcAft>
              <a:buSzPts val="1800"/>
              <a:buNone/>
            </a:pPr>
            <a:endParaRPr sz="3200">
              <a:solidFill>
                <a:srgbClr val="002060"/>
              </a:solidFill>
            </a:endParaRPr>
          </a:p>
        </p:txBody>
      </p:sp>
      <p:sp>
        <p:nvSpPr>
          <p:cNvPr id="239" name="Google Shape;239;g2ccc293299b_0_3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240" name="Google Shape;240;g2ccc293299b_0_39"/>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Introduction</a:t>
            </a:r>
            <a:endParaRPr sz="1800" b="0" i="0" u="none" strike="noStrike" cap="none">
              <a:solidFill>
                <a:srgbClr val="F5F4F4"/>
              </a:solidFill>
              <a:latin typeface="EB Garamond"/>
              <a:ea typeface="EB Garamond"/>
              <a:cs typeface="EB Garamond"/>
              <a:sym typeface="EB Garamond"/>
            </a:endParaRPr>
          </a:p>
        </p:txBody>
      </p:sp>
      <p:pic>
        <p:nvPicPr>
          <p:cNvPr id="241" name="Google Shape;241;g2ccc293299b_0_39"/>
          <p:cNvPicPr preferRelativeResize="0"/>
          <p:nvPr/>
        </p:nvPicPr>
        <p:blipFill rotWithShape="1">
          <a:blip r:embed="rId3">
            <a:alphaModFix/>
          </a:blip>
          <a:srcRect/>
          <a:stretch/>
        </p:blipFill>
        <p:spPr>
          <a:xfrm>
            <a:off x="5425700" y="2354775"/>
            <a:ext cx="6766403" cy="45032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a0c2bd68c5_0_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36" name="Google Shape;636;g2a0c2bd68c5_0_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637" name="Google Shape;637;g2a0c2bd68c5_0_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32946a1d351_0_1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44" name="Google Shape;644;g32946a1d351_0_1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645" name="Google Shape;645;g32946a1d351_0_12"/>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646" name="Google Shape;646;g32946a1d351_0_12"/>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Grape pulp</a:t>
            </a:r>
            <a:endParaRPr sz="1400" b="0" i="0" u="none" strike="noStrike" cap="none">
              <a:solidFill>
                <a:srgbClr val="000000"/>
              </a:solidFill>
              <a:latin typeface="EB Garamond"/>
              <a:ea typeface="EB Garamond"/>
              <a:cs typeface="EB Garamond"/>
              <a:sym typeface="EB Garamond"/>
            </a:endParaRPr>
          </a:p>
        </p:txBody>
      </p:sp>
      <p:sp>
        <p:nvSpPr>
          <p:cNvPr id="647" name="Google Shape;647;g32946a1d351_0_1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Acidic</a:t>
            </a:r>
            <a:endParaRPr sz="1400" b="0" i="0" u="none" strike="noStrike" cap="none">
              <a:solidFill>
                <a:srgbClr val="000000"/>
              </a:solidFill>
              <a:latin typeface="EB Garamond"/>
              <a:ea typeface="EB Garamond"/>
              <a:cs typeface="EB Garamond"/>
              <a:sym typeface="EB Garamond"/>
            </a:endParaRPr>
          </a:p>
        </p:txBody>
      </p:sp>
      <p:sp>
        <p:nvSpPr>
          <p:cNvPr id="648" name="Google Shape;648;g32946a1d351_0_12"/>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1</a:t>
            </a:r>
            <a:r>
              <a:rPr lang="en-GB" sz="2000" b="0" i="0" u="none" strike="noStrike" cap="none">
                <a:solidFill>
                  <a:srgbClr val="002060"/>
                </a:solidFill>
                <a:latin typeface="EB Garamond"/>
                <a:ea typeface="EB Garamond"/>
                <a:cs typeface="EB Garamond"/>
                <a:sym typeface="EB Garamond"/>
              </a:rPr>
              <a:t>00 mg/L</a:t>
            </a:r>
            <a:endParaRPr sz="1400" b="0" i="0" u="none" strike="noStrike" cap="none">
              <a:solidFill>
                <a:srgbClr val="000000"/>
              </a:solidFill>
              <a:latin typeface="EB Garamond"/>
              <a:ea typeface="EB Garamond"/>
              <a:cs typeface="EB Garamond"/>
              <a:sym typeface="EB Garamond"/>
            </a:endParaRPr>
          </a:p>
        </p:txBody>
      </p:sp>
      <p:sp>
        <p:nvSpPr>
          <p:cNvPr id="649" name="Google Shape;649;g32946a1d351_0_12"/>
          <p:cNvSpPr/>
          <p:nvPr/>
        </p:nvSpPr>
        <p:spPr>
          <a:xfrm>
            <a:off x="789451" y="1002825"/>
            <a:ext cx="2852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tartaric acid</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Acids</a:t>
            </a:r>
            <a:endParaRPr sz="1800" b="0" i="0" u="none" strike="noStrike" cap="none">
              <a:solidFill>
                <a:srgbClr val="002060"/>
              </a:solidFill>
              <a:latin typeface="EB Garamond"/>
              <a:ea typeface="EB Garamond"/>
              <a:cs typeface="EB Garamond"/>
              <a:sym typeface="EB Garamond"/>
            </a:endParaRPr>
          </a:p>
        </p:txBody>
      </p:sp>
      <p:sp>
        <p:nvSpPr>
          <p:cNvPr id="650" name="Google Shape;650;g32946a1d351_0_12"/>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All wines</a:t>
            </a:r>
            <a:endParaRPr sz="1400" b="0" i="0" u="none" strike="noStrike" cap="none">
              <a:solidFill>
                <a:srgbClr val="000000"/>
              </a:solidFill>
              <a:latin typeface="EB Garamond"/>
              <a:ea typeface="EB Garamond"/>
              <a:cs typeface="EB Garamond"/>
              <a:sym typeface="EB Garamond"/>
            </a:endParaRPr>
          </a:p>
        </p:txBody>
      </p:sp>
      <p:sp>
        <p:nvSpPr>
          <p:cNvPr id="651" name="Google Shape;651;g32946a1d351_0_12"/>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652" name="Google Shape;652;g32946a1d351_0_12"/>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Grape variety</a:t>
            </a:r>
            <a:endParaRPr sz="1400" b="0" i="0" u="none" strike="noStrike" cap="none">
              <a:solidFill>
                <a:srgbClr val="000000"/>
              </a:solidFill>
              <a:latin typeface="EB Garamond"/>
              <a:ea typeface="EB Garamond"/>
              <a:cs typeface="EB Garamond"/>
              <a:sym typeface="EB Garamond"/>
            </a:endParaRPr>
          </a:p>
        </p:txBody>
      </p:sp>
      <p:sp>
        <p:nvSpPr>
          <p:cNvPr id="653" name="Google Shape;653;g32946a1d351_0_12"/>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grpSp>
        <p:nvGrpSpPr>
          <p:cNvPr id="654" name="Google Shape;654;g32946a1d351_0_12"/>
          <p:cNvGrpSpPr/>
          <p:nvPr/>
        </p:nvGrpSpPr>
        <p:grpSpPr>
          <a:xfrm>
            <a:off x="7912125" y="1876050"/>
            <a:ext cx="2640000" cy="4097100"/>
            <a:chOff x="7226325" y="1876050"/>
            <a:chExt cx="2640000" cy="4097100"/>
          </a:xfrm>
        </p:grpSpPr>
        <p:sp>
          <p:nvSpPr>
            <p:cNvPr id="655" name="Google Shape;655;g32946a1d351_0_12"/>
            <p:cNvSpPr/>
            <p:nvPr/>
          </p:nvSpPr>
          <p:spPr>
            <a:xfrm>
              <a:off x="7226325" y="187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656" name="Google Shape;656;g32946a1d351_0_12"/>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657" name="Google Shape;657;g32946a1d351_0_12"/>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658" name="Google Shape;658;g32946a1d351_0_12"/>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659" name="Google Shape;659;g32946a1d351_0_12"/>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660" name="Google Shape;660;g32946a1d351_0_12"/>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661" name="Google Shape;661;g32946a1d351_0_12"/>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662" name="Google Shape;662;g32946a1d351_0_12"/>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663" name="Google Shape;663;g32946a1d351_0_12"/>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664" name="Google Shape;664;g32946a1d351_0_12"/>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665" name="Google Shape;665;g32946a1d351_0_12"/>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pic>
        <p:nvPicPr>
          <p:cNvPr id="666" name="Google Shape;666;g32946a1d351_0_12"/>
          <p:cNvPicPr preferRelativeResize="0"/>
          <p:nvPr/>
        </p:nvPicPr>
        <p:blipFill>
          <a:blip r:embed="rId3">
            <a:alphaModFix/>
          </a:blip>
          <a:stretch>
            <a:fillRect/>
          </a:stretch>
        </p:blipFill>
        <p:spPr>
          <a:xfrm>
            <a:off x="10719299" y="2419425"/>
            <a:ext cx="1396499" cy="819343"/>
          </a:xfrm>
          <a:prstGeom prst="rect">
            <a:avLst/>
          </a:prstGeom>
          <a:noFill/>
          <a:ln>
            <a:noFill/>
          </a:ln>
        </p:spPr>
      </p:pic>
      <p:graphicFrame>
        <p:nvGraphicFramePr>
          <p:cNvPr id="667" name="Google Shape;667;g32946a1d351_0_12"/>
          <p:cNvGraphicFramePr/>
          <p:nvPr/>
        </p:nvGraphicFramePr>
        <p:xfrm>
          <a:off x="11044275" y="4423450"/>
          <a:ext cx="1162050" cy="2379663"/>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5:0"/>
                      </a:ext>
                    </a:extLst>
                  </a:tcPr>
                </a:tc>
                <a:tc>
                  <a:txBody>
                    <a:bodyPr/>
                    <a:lstStyle/>
                    <a:p>
                      <a:pPr marL="0" lvl="0" indent="0" algn="l" rtl="0">
                        <a:lnSpc>
                          <a:spcPct val="115000"/>
                        </a:lnSpc>
                        <a:spcBef>
                          <a:spcPts val="0"/>
                        </a:spcBef>
                        <a:spcAft>
                          <a:spcPts val="0"/>
                        </a:spcAft>
                        <a:buNone/>
                      </a:pPr>
                      <a:r>
                        <a:rPr lang="en-GB" sz="1000"/>
                        <a:t>Acidic</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667:9:1"/>
                      </a:ext>
                    </a:extLst>
                  </a:tcPr>
                </a:tc>
                <a:extLst>
                  <a:ext uri="{0D108BD9-81ED-4DB2-BD59-A6C34878D82A}">
                    <a16:rowId xmlns:a16="http://schemas.microsoft.com/office/drawing/2014/main" val="10009"/>
                  </a:ext>
                </a:extLst>
              </a:tr>
            </a:tbl>
          </a:graphicData>
        </a:graphic>
      </p:graphicFrame>
      <p:pic>
        <p:nvPicPr>
          <p:cNvPr id="668" name="Google Shape;668;g32946a1d351_0_12"/>
          <p:cNvPicPr preferRelativeResize="0"/>
          <p:nvPr/>
        </p:nvPicPr>
        <p:blipFill>
          <a:blip r:embed="rId4">
            <a:alphaModFix/>
          </a:blip>
          <a:stretch>
            <a:fillRect/>
          </a:stretch>
        </p:blipFill>
        <p:spPr>
          <a:xfrm>
            <a:off x="10399537" y="487400"/>
            <a:ext cx="2036024" cy="2036024"/>
          </a:xfrm>
          <a:prstGeom prst="rect">
            <a:avLst/>
          </a:prstGeom>
          <a:noFill/>
          <a:ln>
            <a:noFill/>
          </a:ln>
        </p:spPr>
      </p:pic>
      <p:sp>
        <p:nvSpPr>
          <p:cNvPr id="669" name="Google Shape;669;g32946a1d351_0_12"/>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g32946a1d351_0_41"/>
          <p:cNvPicPr preferRelativeResize="0"/>
          <p:nvPr/>
        </p:nvPicPr>
        <p:blipFill rotWithShape="1">
          <a:blip r:embed="rId3">
            <a:alphaModFix/>
          </a:blip>
          <a:srcRect l="14824" r="15410"/>
          <a:stretch/>
        </p:blipFill>
        <p:spPr>
          <a:xfrm>
            <a:off x="596075" y="1042400"/>
            <a:ext cx="5315976" cy="4286250"/>
          </a:xfrm>
          <a:prstGeom prst="rect">
            <a:avLst/>
          </a:prstGeom>
          <a:noFill/>
          <a:ln>
            <a:noFill/>
          </a:ln>
        </p:spPr>
      </p:pic>
      <p:pic>
        <p:nvPicPr>
          <p:cNvPr id="676" name="Google Shape;676;g32946a1d351_0_41"/>
          <p:cNvPicPr preferRelativeResize="0"/>
          <p:nvPr/>
        </p:nvPicPr>
        <p:blipFill>
          <a:blip r:embed="rId4">
            <a:alphaModFix/>
          </a:blip>
          <a:stretch>
            <a:fillRect/>
          </a:stretch>
        </p:blipFill>
        <p:spPr>
          <a:xfrm>
            <a:off x="6132076" y="999538"/>
            <a:ext cx="5829300" cy="4371975"/>
          </a:xfrm>
          <a:prstGeom prst="rect">
            <a:avLst/>
          </a:prstGeom>
          <a:noFill/>
          <a:ln>
            <a:noFill/>
          </a:ln>
        </p:spPr>
      </p:pic>
      <p:sp>
        <p:nvSpPr>
          <p:cNvPr id="677" name="Google Shape;677;g32946a1d351_0_4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6</a:t>
            </a:r>
            <a:endParaRPr sz="1400" b="0" i="0" u="none" strike="noStrike" cap="none">
              <a:solidFill>
                <a:srgbClr val="000000"/>
              </a:solidFill>
              <a:latin typeface="EB Garamond"/>
              <a:ea typeface="EB Garamond"/>
              <a:cs typeface="EB Garamond"/>
              <a:sym typeface="EB Garamond"/>
            </a:endParaRPr>
          </a:p>
        </p:txBody>
      </p:sp>
      <p:sp>
        <p:nvSpPr>
          <p:cNvPr id="678" name="Google Shape;678;g32946a1d351_0_4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Acidic</a:t>
            </a:r>
            <a:endParaRPr sz="1400" b="0" i="0" u="none" strike="noStrike" cap="none">
              <a:solidFill>
                <a:srgbClr val="000000"/>
              </a:solidFill>
              <a:latin typeface="EB Garamond"/>
              <a:ea typeface="EB Garamond"/>
              <a:cs typeface="EB Garamond"/>
              <a:sym typeface="EB Garamond"/>
            </a:endParaRPr>
          </a:p>
        </p:txBody>
      </p:sp>
      <p:sp>
        <p:nvSpPr>
          <p:cNvPr id="679" name="Google Shape;679;g32946a1d351_0_4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2946a1d351_0_4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86" name="Google Shape;686;g32946a1d351_0_4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687" name="Google Shape;687;g32946a1d351_0_4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31b4d37113e_1_3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694" name="Google Shape;694;g31b4d37113e_1_3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695" name="Google Shape;695;g31b4d37113e_1_3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Vanilla </a:t>
            </a:r>
            <a:endParaRPr sz="1400" b="0" i="0" u="none" strike="noStrike" cap="none">
              <a:solidFill>
                <a:srgbClr val="000000"/>
              </a:solidFill>
              <a:latin typeface="EB Garamond"/>
              <a:ea typeface="EB Garamond"/>
              <a:cs typeface="EB Garamond"/>
              <a:sym typeface="EB Garamond"/>
            </a:endParaRPr>
          </a:p>
        </p:txBody>
      </p:sp>
      <p:pic>
        <p:nvPicPr>
          <p:cNvPr id="696" name="Google Shape;696;g31b4d37113e_1_30"/>
          <p:cNvPicPr preferRelativeResize="0"/>
          <p:nvPr/>
        </p:nvPicPr>
        <p:blipFill>
          <a:blip r:embed="rId3">
            <a:alphaModFix/>
          </a:blip>
          <a:stretch>
            <a:fillRect/>
          </a:stretch>
        </p:blipFill>
        <p:spPr>
          <a:xfrm>
            <a:off x="10589400" y="708000"/>
            <a:ext cx="1602601" cy="1602601"/>
          </a:xfrm>
          <a:prstGeom prst="rect">
            <a:avLst/>
          </a:prstGeom>
          <a:noFill/>
          <a:ln>
            <a:noFill/>
          </a:ln>
        </p:spPr>
      </p:pic>
      <p:pic>
        <p:nvPicPr>
          <p:cNvPr id="697" name="Google Shape;697;g31b4d37113e_1_30"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809ec0805c_0_1"/>
          <p:cNvSpPr txBox="1">
            <a:spLocks noGrp="1"/>
          </p:cNvSpPr>
          <p:nvPr>
            <p:ph type="body" idx="1"/>
          </p:nvPr>
        </p:nvSpPr>
        <p:spPr>
          <a:xfrm>
            <a:off x="804721" y="830420"/>
            <a:ext cx="8352900" cy="60213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endParaRPr sz="3000"/>
          </a:p>
          <a:p>
            <a:pPr marL="1022350" lvl="1" indent="-622300" algn="l" rtl="0">
              <a:lnSpc>
                <a:spcPct val="90000"/>
              </a:lnSpc>
              <a:spcBef>
                <a:spcPts val="500"/>
              </a:spcBef>
              <a:spcAft>
                <a:spcPts val="0"/>
              </a:spcAft>
              <a:buSzPts val="3000"/>
              <a:buChar char="❑"/>
            </a:pPr>
            <a:r>
              <a:rPr lang="en-GB" sz="3000"/>
              <a:t>Cover the glass – long sniff</a:t>
            </a:r>
            <a:endParaRPr sz="3000"/>
          </a:p>
          <a:p>
            <a:pPr marL="457200" lvl="0" indent="0" algn="l" rtl="0">
              <a:lnSpc>
                <a:spcPct val="90000"/>
              </a:lnSpc>
              <a:spcBef>
                <a:spcPts val="1000"/>
              </a:spcBef>
              <a:spcAft>
                <a:spcPts val="0"/>
              </a:spcAft>
              <a:buNone/>
            </a:pPr>
            <a:endParaRPr sz="3000"/>
          </a:p>
          <a:p>
            <a:pPr marL="622300" lvl="0" indent="-419100" algn="l" rtl="0">
              <a:lnSpc>
                <a:spcPct val="90000"/>
              </a:lnSpc>
              <a:spcBef>
                <a:spcPts val="1000"/>
              </a:spcBef>
              <a:spcAft>
                <a:spcPts val="0"/>
              </a:spcAft>
              <a:buClr>
                <a:srgbClr val="DDDDDD"/>
              </a:buClr>
              <a:buSzPts val="3200"/>
              <a:buFont typeface="Noto Sans"/>
              <a:buNone/>
            </a:pPr>
            <a:endParaRPr sz="3200">
              <a:solidFill>
                <a:srgbClr val="002060"/>
              </a:solidFill>
            </a:endParaRPr>
          </a:p>
          <a:p>
            <a:pPr marL="622300" lvl="0" indent="-419100" algn="l" rtl="0">
              <a:lnSpc>
                <a:spcPct val="90000"/>
              </a:lnSpc>
              <a:spcBef>
                <a:spcPts val="1000"/>
              </a:spcBef>
              <a:spcAft>
                <a:spcPts val="0"/>
              </a:spcAft>
              <a:buClr>
                <a:srgbClr val="DDDDDD"/>
              </a:buClr>
              <a:buSzPts val="3200"/>
              <a:buFont typeface="Noto Sans"/>
              <a:buNone/>
            </a:pPr>
            <a:endParaRPr sz="3200">
              <a:solidFill>
                <a:srgbClr val="002060"/>
              </a:solidFill>
            </a:endParaRPr>
          </a:p>
        </p:txBody>
      </p:sp>
      <p:sp>
        <p:nvSpPr>
          <p:cNvPr id="704" name="Google Shape;704;g3809ec0805c_0_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pic>
        <p:nvPicPr>
          <p:cNvPr id="705" name="Google Shape;705;g3809ec0805c_0_1"/>
          <p:cNvPicPr preferRelativeResize="0"/>
          <p:nvPr/>
        </p:nvPicPr>
        <p:blipFill rotWithShape="1">
          <a:blip r:embed="rId3">
            <a:alphaModFix/>
          </a:blip>
          <a:srcRect/>
          <a:stretch/>
        </p:blipFill>
        <p:spPr>
          <a:xfrm>
            <a:off x="8517100" y="830426"/>
            <a:ext cx="3093875" cy="3093875"/>
          </a:xfrm>
          <a:prstGeom prst="rect">
            <a:avLst/>
          </a:prstGeom>
          <a:noFill/>
          <a:ln>
            <a:noFill/>
          </a:ln>
        </p:spPr>
      </p:pic>
      <p:sp>
        <p:nvSpPr>
          <p:cNvPr id="706" name="Google Shape;706;g3809ec0805c_0_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707" name="Google Shape;707;g3809ec0805c_0_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Vanilla</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31b4d37113e_1_39"/>
          <p:cNvSpPr txBox="1"/>
          <p:nvPr/>
        </p:nvSpPr>
        <p:spPr>
          <a:xfrm>
            <a:off x="789450" y="3697278"/>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Barrel</a:t>
            </a:r>
            <a:r>
              <a:rPr lang="en-GB" sz="2500" b="1" i="0" u="none" strike="noStrike" cap="none">
                <a:solidFill>
                  <a:srgbClr val="002060"/>
                </a:solidFill>
                <a:latin typeface="EB Garamond"/>
                <a:ea typeface="EB Garamond"/>
                <a:cs typeface="EB Garamond"/>
                <a:sym typeface="EB Garamond"/>
              </a:rPr>
              <a:t> size</a:t>
            </a:r>
            <a:r>
              <a:rPr lang="en-GB" sz="2500" b="1">
                <a:solidFill>
                  <a:srgbClr val="002060"/>
                </a:solidFill>
                <a:latin typeface="EB Garamond"/>
                <a:ea typeface="EB Garamond"/>
                <a:cs typeface="EB Garamond"/>
                <a:sym typeface="EB Garamond"/>
              </a:rPr>
              <a:t>, age of barrel</a:t>
            </a:r>
            <a:r>
              <a:rPr lang="en-GB" sz="2500" b="1" i="0" u="none" strike="noStrike" cap="none">
                <a:solidFill>
                  <a:srgbClr val="002060"/>
                </a:solidFill>
                <a:latin typeface="EB Garamond"/>
                <a:ea typeface="EB Garamond"/>
                <a:cs typeface="EB Garamond"/>
                <a:sym typeface="EB Garamond"/>
              </a:rPr>
              <a:t>, </a:t>
            </a:r>
            <a:r>
              <a:rPr lang="en-GB" sz="2500" b="1">
                <a:solidFill>
                  <a:srgbClr val="002060"/>
                </a:solidFill>
                <a:latin typeface="EB Garamond"/>
                <a:ea typeface="EB Garamond"/>
                <a:cs typeface="EB Garamond"/>
                <a:sym typeface="EB Garamond"/>
              </a:rPr>
              <a:t>wood origin</a:t>
            </a:r>
            <a:endParaRPr sz="2500" b="1" i="0" u="none" strike="noStrike" cap="none">
              <a:solidFill>
                <a:srgbClr val="002060"/>
              </a:solidFill>
              <a:latin typeface="EB Garamond"/>
              <a:ea typeface="EB Garamond"/>
              <a:cs typeface="EB Garamond"/>
              <a:sym typeface="EB Garamond"/>
            </a:endParaRPr>
          </a:p>
        </p:txBody>
      </p:sp>
      <p:sp>
        <p:nvSpPr>
          <p:cNvPr id="714" name="Google Shape;714;g31b4d37113e_1_3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715" name="Google Shape;715;g31b4d37113e_1_39"/>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7</a:t>
            </a:r>
            <a:endParaRPr sz="1400" b="0" i="0" u="none" strike="noStrike" cap="none">
              <a:solidFill>
                <a:srgbClr val="000000"/>
              </a:solidFill>
              <a:latin typeface="EB Garamond"/>
              <a:ea typeface="EB Garamond"/>
              <a:cs typeface="EB Garamond"/>
              <a:sym typeface="EB Garamond"/>
            </a:endParaRPr>
          </a:p>
        </p:txBody>
      </p:sp>
      <p:sp>
        <p:nvSpPr>
          <p:cNvPr id="716" name="Google Shape;716;g31b4d37113e_1_39"/>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Ageing in wood</a:t>
            </a:r>
            <a:endParaRPr sz="2500" b="1" i="0" u="none" strike="noStrike" cap="none">
              <a:solidFill>
                <a:srgbClr val="002060"/>
              </a:solidFill>
              <a:latin typeface="EB Garamond"/>
              <a:ea typeface="EB Garamond"/>
              <a:cs typeface="EB Garamond"/>
              <a:sym typeface="EB Garamond"/>
            </a:endParaRPr>
          </a:p>
        </p:txBody>
      </p:sp>
      <p:sp>
        <p:nvSpPr>
          <p:cNvPr id="717" name="Google Shape;717;g31b4d37113e_1_39"/>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Vanilla</a:t>
            </a:r>
            <a:endParaRPr sz="1400" b="0" i="0" u="none" strike="noStrike" cap="none">
              <a:solidFill>
                <a:srgbClr val="000000"/>
              </a:solidFill>
              <a:latin typeface="EB Garamond"/>
              <a:ea typeface="EB Garamond"/>
              <a:cs typeface="EB Garamond"/>
              <a:sym typeface="EB Garamond"/>
            </a:endParaRPr>
          </a:p>
        </p:txBody>
      </p:sp>
      <p:sp>
        <p:nvSpPr>
          <p:cNvPr id="718" name="Google Shape;718;g31b4d37113e_1_39"/>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719" name="Google Shape;719;g31b4d37113e_1_39"/>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Oak-aged wines</a:t>
            </a:r>
            <a:endParaRPr sz="2500" b="1" i="0" u="none" strike="noStrike" cap="none">
              <a:solidFill>
                <a:srgbClr val="002060"/>
              </a:solidFill>
              <a:latin typeface="EB Garamond"/>
              <a:ea typeface="EB Garamond"/>
              <a:cs typeface="EB Garamond"/>
              <a:sym typeface="EB Garamond"/>
            </a:endParaRPr>
          </a:p>
        </p:txBody>
      </p:sp>
      <p:grpSp>
        <p:nvGrpSpPr>
          <p:cNvPr id="720" name="Google Shape;720;g31b4d37113e_1_39"/>
          <p:cNvGrpSpPr/>
          <p:nvPr/>
        </p:nvGrpSpPr>
        <p:grpSpPr>
          <a:xfrm>
            <a:off x="7912125" y="1876050"/>
            <a:ext cx="2640000" cy="4097100"/>
            <a:chOff x="7226325" y="1876050"/>
            <a:chExt cx="2640000" cy="4097100"/>
          </a:xfrm>
        </p:grpSpPr>
        <p:sp>
          <p:nvSpPr>
            <p:cNvPr id="721" name="Google Shape;721;g31b4d37113e_1_39"/>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722" name="Google Shape;722;g31b4d37113e_1_39"/>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723" name="Google Shape;723;g31b4d37113e_1_39"/>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724" name="Google Shape;724;g31b4d37113e_1_39"/>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725" name="Google Shape;725;g31b4d37113e_1_39"/>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726" name="Google Shape;726;g31b4d37113e_1_39"/>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727" name="Google Shape;727;g31b4d37113e_1_39"/>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728" name="Google Shape;728;g31b4d37113e_1_39"/>
            <p:cNvSpPr/>
            <p:nvPr/>
          </p:nvSpPr>
          <p:spPr>
            <a:xfrm>
              <a:off x="7226325" y="4543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729" name="Google Shape;729;g31b4d37113e_1_39"/>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730" name="Google Shape;730;g31b4d37113e_1_39"/>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731" name="Google Shape;731;g31b4d37113e_1_39"/>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732" name="Google Shape;732;g31b4d37113e_1_39"/>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733" name="Google Shape;733;g31b4d37113e_1_39"/>
          <p:cNvSpPr/>
          <p:nvPr/>
        </p:nvSpPr>
        <p:spPr>
          <a:xfrm>
            <a:off x="7912125" y="1876050"/>
            <a:ext cx="2640000" cy="287100"/>
          </a:xfrm>
          <a:prstGeom prst="round2DiagRect">
            <a:avLst>
              <a:gd name="adj1" fmla="val 16667"/>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734" name="Google Shape;734;g31b4d37113e_1_39"/>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735" name="Google Shape;735;g31b4d37113e_1_39"/>
          <p:cNvSpPr/>
          <p:nvPr/>
        </p:nvSpPr>
        <p:spPr>
          <a:xfrm>
            <a:off x="789463" y="1002824"/>
            <a:ext cx="3669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v</a:t>
            </a:r>
            <a:r>
              <a:rPr lang="en-GB" sz="1800" b="0" i="1" u="none" strike="noStrike" cap="none">
                <a:solidFill>
                  <a:srgbClr val="002060"/>
                </a:solidFill>
                <a:latin typeface="EB Garamond"/>
                <a:ea typeface="EB Garamond"/>
                <a:cs typeface="EB Garamond"/>
                <a:sym typeface="EB Garamond"/>
              </a:rPr>
              <a:t>anillin</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Aldehydes, Phenols</a:t>
            </a:r>
            <a:endParaRPr sz="1800" b="0" i="0" u="none" strike="noStrike" cap="none">
              <a:solidFill>
                <a:srgbClr val="002060"/>
              </a:solidFill>
              <a:latin typeface="EB Garamond"/>
              <a:ea typeface="EB Garamond"/>
              <a:cs typeface="EB Garamond"/>
              <a:sym typeface="EB Garamond"/>
            </a:endParaRPr>
          </a:p>
        </p:txBody>
      </p:sp>
      <p:sp>
        <p:nvSpPr>
          <p:cNvPr id="736" name="Google Shape;736;g31b4d37113e_1_39"/>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35</a:t>
            </a:r>
            <a:r>
              <a:rPr lang="en-GB" sz="2000" b="0" i="0" u="none" strike="noStrike" cap="none">
                <a:solidFill>
                  <a:srgbClr val="002060"/>
                </a:solidFill>
                <a:latin typeface="EB Garamond"/>
                <a:ea typeface="EB Garamond"/>
                <a:cs typeface="EB Garamond"/>
                <a:sym typeface="EB Garamond"/>
              </a:rPr>
              <a:t>0 µg/L</a:t>
            </a:r>
            <a:endParaRPr sz="1400" b="0" i="0" u="none" strike="noStrike" cap="none">
              <a:solidFill>
                <a:srgbClr val="000000"/>
              </a:solidFill>
              <a:latin typeface="EB Garamond"/>
              <a:ea typeface="EB Garamond"/>
              <a:cs typeface="EB Garamond"/>
              <a:sym typeface="EB Garamond"/>
            </a:endParaRPr>
          </a:p>
        </p:txBody>
      </p:sp>
      <p:pic>
        <p:nvPicPr>
          <p:cNvPr id="737" name="Google Shape;737;g31b4d37113e_1_39"/>
          <p:cNvPicPr preferRelativeResize="0"/>
          <p:nvPr/>
        </p:nvPicPr>
        <p:blipFill rotWithShape="1">
          <a:blip r:embed="rId3">
            <a:alphaModFix/>
          </a:blip>
          <a:srcRect/>
          <a:stretch/>
        </p:blipFill>
        <p:spPr>
          <a:xfrm>
            <a:off x="11044274" y="2369702"/>
            <a:ext cx="1010099" cy="1099869"/>
          </a:xfrm>
          <a:prstGeom prst="rect">
            <a:avLst/>
          </a:prstGeom>
          <a:noFill/>
          <a:ln>
            <a:noFill/>
          </a:ln>
        </p:spPr>
      </p:pic>
      <p:graphicFrame>
        <p:nvGraphicFramePr>
          <p:cNvPr id="738" name="Google Shape;738;g31b4d37113e_1_39"/>
          <p:cNvGraphicFramePr/>
          <p:nvPr/>
        </p:nvGraphicFramePr>
        <p:xfrm>
          <a:off x="10968300" y="4465350"/>
          <a:ext cx="1162050" cy="2328228"/>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5:0"/>
                      </a:ext>
                    </a:extLst>
                  </a:tcPr>
                </a:tc>
                <a:tc>
                  <a:txBody>
                    <a:bodyPr/>
                    <a:lstStyle/>
                    <a:p>
                      <a:pPr marL="0" lvl="0" indent="0" algn="l" rtl="0">
                        <a:lnSpc>
                          <a:spcPct val="115000"/>
                        </a:lnSpc>
                        <a:spcBef>
                          <a:spcPts val="0"/>
                        </a:spcBef>
                        <a:spcAft>
                          <a:spcPts val="0"/>
                        </a:spcAft>
                        <a:buNone/>
                      </a:pPr>
                      <a:r>
                        <a:rPr lang="en-GB" sz="1000"/>
                        <a:t>Acidic</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6:0"/>
                      </a:ext>
                    </a:extLst>
                  </a:tcPr>
                </a:tc>
                <a:tc>
                  <a:txBody>
                    <a:bodyPr/>
                    <a:lstStyle/>
                    <a:p>
                      <a:pPr marL="0" lvl="0" indent="0" algn="l" rtl="0">
                        <a:lnSpc>
                          <a:spcPct val="115000"/>
                        </a:lnSpc>
                        <a:spcBef>
                          <a:spcPts val="0"/>
                        </a:spcBef>
                        <a:spcAft>
                          <a:spcPts val="0"/>
                        </a:spcAft>
                        <a:buNone/>
                      </a:pPr>
                      <a:r>
                        <a:rPr lang="en-GB" sz="1000"/>
                        <a:t>Vanilla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38:9:1"/>
                      </a:ext>
                    </a:extLst>
                  </a:tcPr>
                </a:tc>
                <a:extLst>
                  <a:ext uri="{0D108BD9-81ED-4DB2-BD59-A6C34878D82A}">
                    <a16:rowId xmlns:a16="http://schemas.microsoft.com/office/drawing/2014/main" val="10009"/>
                  </a:ext>
                </a:extLst>
              </a:tr>
            </a:tbl>
          </a:graphicData>
        </a:graphic>
      </p:graphicFrame>
      <p:pic>
        <p:nvPicPr>
          <p:cNvPr id="739" name="Google Shape;739;g31b4d37113e_1_39"/>
          <p:cNvPicPr preferRelativeResize="0"/>
          <p:nvPr/>
        </p:nvPicPr>
        <p:blipFill>
          <a:blip r:embed="rId4">
            <a:alphaModFix/>
          </a:blip>
          <a:stretch>
            <a:fillRect/>
          </a:stretch>
        </p:blipFill>
        <p:spPr>
          <a:xfrm>
            <a:off x="10589400" y="708000"/>
            <a:ext cx="1602601" cy="1602601"/>
          </a:xfrm>
          <a:prstGeom prst="rect">
            <a:avLst/>
          </a:prstGeom>
          <a:noFill/>
          <a:ln>
            <a:noFill/>
          </a:ln>
        </p:spPr>
      </p:pic>
      <p:sp>
        <p:nvSpPr>
          <p:cNvPr id="740" name="Google Shape;740;g31b4d37113e_1_39"/>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Secondary flavour</a:t>
            </a:r>
            <a:endParaRPr>
              <a:latin typeface="EB Garamond"/>
              <a:ea typeface="EB Garamond"/>
              <a:cs typeface="EB Garamond"/>
              <a:sym typeface="EB Garamon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a2c674f146_0_18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Phenolics </a:t>
            </a:r>
            <a:endParaRPr/>
          </a:p>
        </p:txBody>
      </p:sp>
      <p:sp>
        <p:nvSpPr>
          <p:cNvPr id="747" name="Google Shape;747;g2a2c674f146_0_18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748" name="Google Shape;748;g2a2c674f146_0_187"/>
          <p:cNvPicPr preferRelativeResize="0"/>
          <p:nvPr/>
        </p:nvPicPr>
        <p:blipFill>
          <a:blip r:embed="rId3">
            <a:alphaModFix/>
          </a:blip>
          <a:stretch>
            <a:fillRect/>
          </a:stretch>
        </p:blipFill>
        <p:spPr>
          <a:xfrm>
            <a:off x="5334000" y="0"/>
            <a:ext cx="6858000" cy="6858000"/>
          </a:xfrm>
          <a:prstGeom prst="rect">
            <a:avLst/>
          </a:prstGeom>
          <a:noFill/>
          <a:ln>
            <a:noFill/>
          </a:ln>
        </p:spPr>
      </p:pic>
      <p:pic>
        <p:nvPicPr>
          <p:cNvPr id="749" name="Google Shape;749;g2a2c674f146_0_187"/>
          <p:cNvPicPr preferRelativeResize="0"/>
          <p:nvPr/>
        </p:nvPicPr>
        <p:blipFill rotWithShape="1">
          <a:blip r:embed="rId4">
            <a:alphaModFix/>
          </a:blip>
          <a:srcRect/>
          <a:stretch/>
        </p:blipFill>
        <p:spPr>
          <a:xfrm>
            <a:off x="304429" y="3369344"/>
            <a:ext cx="2364175" cy="2574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2fd1efe1b7b_0_13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756" name="Google Shape;756;g2fd1efe1b7b_0_13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757" name="Google Shape;757;g2fd1efe1b7b_0_13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31b4d37113e_1_70"/>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764" name="Google Shape;764;g31b4d37113e_1_70"/>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765" name="Google Shape;765;g31b4d37113e_1_70"/>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Coconut </a:t>
            </a:r>
            <a:endParaRPr sz="1400" b="0" i="0" u="none" strike="noStrike" cap="none">
              <a:solidFill>
                <a:srgbClr val="000000"/>
              </a:solidFill>
              <a:latin typeface="EB Garamond"/>
              <a:ea typeface="EB Garamond"/>
              <a:cs typeface="EB Garamond"/>
              <a:sym typeface="EB Garamond"/>
            </a:endParaRPr>
          </a:p>
        </p:txBody>
      </p:sp>
      <p:pic>
        <p:nvPicPr>
          <p:cNvPr id="766" name="Google Shape;766;g31b4d37113e_1_70"/>
          <p:cNvPicPr preferRelativeResize="0"/>
          <p:nvPr/>
        </p:nvPicPr>
        <p:blipFill>
          <a:blip r:embed="rId3">
            <a:alphaModFix/>
          </a:blip>
          <a:stretch>
            <a:fillRect/>
          </a:stretch>
        </p:blipFill>
        <p:spPr>
          <a:xfrm>
            <a:off x="10540350" y="530125"/>
            <a:ext cx="1710001" cy="1710001"/>
          </a:xfrm>
          <a:prstGeom prst="rect">
            <a:avLst/>
          </a:prstGeom>
          <a:noFill/>
          <a:ln>
            <a:noFill/>
          </a:ln>
        </p:spPr>
      </p:pic>
      <p:pic>
        <p:nvPicPr>
          <p:cNvPr id="767" name="Google Shape;767;g31b4d37113e_1_70" title="Chart"/>
          <p:cNvPicPr preferRelativeResize="0"/>
          <p:nvPr/>
        </p:nvPicPr>
        <p:blipFill>
          <a:blip r:embed="rId4">
            <a:alphaModFix/>
          </a:blip>
          <a:stretch>
            <a:fillRect/>
          </a:stretch>
        </p:blipFill>
        <p:spPr>
          <a:xfrm>
            <a:off x="585000" y="860400"/>
            <a:ext cx="10233091" cy="5997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aphicFrame>
        <p:nvGraphicFramePr>
          <p:cNvPr id="247" name="Google Shape;247;g35d9a8ba929_0_115"/>
          <p:cNvGraphicFramePr/>
          <p:nvPr/>
        </p:nvGraphicFramePr>
        <p:xfrm>
          <a:off x="1207200" y="2162025"/>
          <a:ext cx="4562475" cy="3291570"/>
        </p:xfrm>
        <a:graphic>
          <a:graphicData uri="http://schemas.openxmlformats.org/drawingml/2006/table">
            <a:tbl>
              <a:tblPr>
                <a:noFill/>
                <a:tableStyleId>{8A0FEC9F-6592-4B4C-8695-C5B987580649}</a:tableStyleId>
              </a:tblPr>
              <a:tblGrid>
                <a:gridCol w="2531975">
                  <a:extLst>
                    <a:ext uri="{9D8B030D-6E8A-4147-A177-3AD203B41FA5}">
                      <a16:colId xmlns:a16="http://schemas.microsoft.com/office/drawing/2014/main" val="20000"/>
                    </a:ext>
                  </a:extLst>
                </a:gridCol>
                <a:gridCol w="2030500">
                  <a:extLst>
                    <a:ext uri="{9D8B030D-6E8A-4147-A177-3AD203B41FA5}">
                      <a16:colId xmlns:a16="http://schemas.microsoft.com/office/drawing/2014/main" val="20001"/>
                    </a:ext>
                  </a:extLst>
                </a:gridCol>
              </a:tblGrid>
              <a:tr h="307800">
                <a:tc>
                  <a:txBody>
                    <a:bodyPr/>
                    <a:lstStyle/>
                    <a:p>
                      <a:pPr marL="0" lvl="0" indent="0" algn="l" rtl="0">
                        <a:spcBef>
                          <a:spcPts val="0"/>
                        </a:spcBef>
                        <a:spcAft>
                          <a:spcPts val="0"/>
                        </a:spcAft>
                        <a:buNone/>
                      </a:pPr>
                      <a:r>
                        <a:rPr lang="en-GB" sz="1200"/>
                        <a:t>Heptan-2-one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Hex-cis-3-enol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07800">
                <a:tc>
                  <a:txBody>
                    <a:bodyPr/>
                    <a:lstStyle/>
                    <a:p>
                      <a:pPr marL="0" lvl="0" indent="0" algn="l" rtl="0">
                        <a:spcBef>
                          <a:spcPts val="0"/>
                        </a:spcBef>
                        <a:spcAft>
                          <a:spcPts val="0"/>
                        </a:spcAft>
                        <a:buNone/>
                      </a:pPr>
                      <a:r>
                        <a:rPr lang="en-GB" sz="1200"/>
                        <a:t>Linalool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Limonene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07800">
                <a:tc>
                  <a:txBody>
                    <a:bodyPr/>
                    <a:lstStyle/>
                    <a:p>
                      <a:pPr marL="0" lvl="0" indent="0" algn="l" rtl="0">
                        <a:spcBef>
                          <a:spcPts val="0"/>
                        </a:spcBef>
                        <a:spcAft>
                          <a:spcPts val="0"/>
                        </a:spcAft>
                        <a:buNone/>
                      </a:pPr>
                      <a:r>
                        <a:rPr lang="en-GB" sz="1200"/>
                        <a:t>3-isobutyl-2-methoxypyrazine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Phenylacetaldehyde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7800">
                <a:tc>
                  <a:txBody>
                    <a:bodyPr/>
                    <a:lstStyle/>
                    <a:p>
                      <a:pPr marL="0" lvl="0" indent="0" algn="l" rtl="0">
                        <a:spcBef>
                          <a:spcPts val="0"/>
                        </a:spcBef>
                        <a:spcAft>
                          <a:spcPts val="0"/>
                        </a:spcAft>
                        <a:buNone/>
                      </a:pPr>
                      <a:r>
                        <a:rPr lang="en-GB" sz="1200"/>
                        <a:t>Furfural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2-Pentylfuran</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07800">
                <a:tc>
                  <a:txBody>
                    <a:bodyPr/>
                    <a:lstStyle/>
                    <a:p>
                      <a:pPr marL="0" lvl="0" indent="0" algn="l" rtl="0">
                        <a:spcBef>
                          <a:spcPts val="0"/>
                        </a:spcBef>
                        <a:spcAft>
                          <a:spcPts val="0"/>
                        </a:spcAft>
                        <a:buNone/>
                      </a:pPr>
                      <a:r>
                        <a:rPr lang="en-GB" sz="1200"/>
                        <a:t>Hept-trans-3-en-2-one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Hex-trans-2-enal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07800">
                <a:tc>
                  <a:txBody>
                    <a:bodyPr/>
                    <a:lstStyle/>
                    <a:p>
                      <a:pPr marL="0" lvl="0" indent="0" algn="l" rtl="0">
                        <a:spcBef>
                          <a:spcPts val="0"/>
                        </a:spcBef>
                        <a:spcAft>
                          <a:spcPts val="0"/>
                        </a:spcAft>
                        <a:buNone/>
                      </a:pPr>
                      <a:r>
                        <a:rPr lang="en-GB" sz="1200"/>
                        <a:t>Nona-trans,trans-2,5-dien-4-one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Methyl salicylate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07800">
                <a:tc>
                  <a:txBody>
                    <a:bodyPr/>
                    <a:lstStyle/>
                    <a:p>
                      <a:pPr marL="0" lvl="0" indent="0" algn="l" rtl="0">
                        <a:spcBef>
                          <a:spcPts val="0"/>
                        </a:spcBef>
                        <a:spcAft>
                          <a:spcPts val="0"/>
                        </a:spcAft>
                        <a:buNone/>
                      </a:pPr>
                      <a:r>
                        <a:rPr lang="en-GB" sz="1200"/>
                        <a:t>Non-trans-2-en-4-one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Non-1-en-4-one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07800">
                <a:tc>
                  <a:txBody>
                    <a:bodyPr/>
                    <a:lstStyle/>
                    <a:p>
                      <a:pPr marL="0" lvl="0" indent="0" algn="l" rtl="0">
                        <a:spcBef>
                          <a:spcPts val="0"/>
                        </a:spcBef>
                        <a:spcAft>
                          <a:spcPts val="0"/>
                        </a:spcAft>
                        <a:buNone/>
                      </a:pPr>
                      <a:r>
                        <a:rPr lang="en-GB" sz="1200"/>
                        <a:t>Nona-trans,cis-2,6-dienal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Benzaldehyde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07800">
                <a:tc>
                  <a:txBody>
                    <a:bodyPr/>
                    <a:lstStyle/>
                    <a:p>
                      <a:pPr marL="0" lvl="0" indent="0" algn="l" rtl="0">
                        <a:spcBef>
                          <a:spcPts val="0"/>
                        </a:spcBef>
                        <a:spcAft>
                          <a:spcPts val="0"/>
                        </a:spcAft>
                        <a:buNone/>
                      </a:pPr>
                      <a:r>
                        <a:rPr lang="en-GB" sz="1200"/>
                        <a:t>Deca-trans,trans-2,4-dienal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Hexanal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graphicFrame>
        <p:nvGraphicFramePr>
          <p:cNvPr id="248" name="Google Shape;248;g35d9a8ba929_0_115"/>
          <p:cNvGraphicFramePr/>
          <p:nvPr/>
        </p:nvGraphicFramePr>
        <p:xfrm>
          <a:off x="6757400" y="2393550"/>
          <a:ext cx="4860375" cy="4388760"/>
        </p:xfrm>
        <a:graphic>
          <a:graphicData uri="http://schemas.openxmlformats.org/drawingml/2006/table">
            <a:tbl>
              <a:tblPr>
                <a:noFill/>
                <a:tableStyleId>{8A0FEC9F-6592-4B4C-8695-C5B987580649}</a:tableStyleId>
              </a:tblPr>
              <a:tblGrid>
                <a:gridCol w="2189450">
                  <a:extLst>
                    <a:ext uri="{9D8B030D-6E8A-4147-A177-3AD203B41FA5}">
                      <a16:colId xmlns:a16="http://schemas.microsoft.com/office/drawing/2014/main" val="20000"/>
                    </a:ext>
                  </a:extLst>
                </a:gridCol>
                <a:gridCol w="2670925">
                  <a:extLst>
                    <a:ext uri="{9D8B030D-6E8A-4147-A177-3AD203B41FA5}">
                      <a16:colId xmlns:a16="http://schemas.microsoft.com/office/drawing/2014/main" val="20001"/>
                    </a:ext>
                  </a:extLst>
                </a:gridCol>
              </a:tblGrid>
              <a:tr h="306000">
                <a:tc>
                  <a:txBody>
                    <a:bodyPr/>
                    <a:lstStyle/>
                    <a:p>
                      <a:pPr marL="0" lvl="0" indent="0" algn="l" rtl="0">
                        <a:spcBef>
                          <a:spcPts val="0"/>
                        </a:spcBef>
                        <a:spcAft>
                          <a:spcPts val="0"/>
                        </a:spcAft>
                        <a:buNone/>
                      </a:pPr>
                      <a:r>
                        <a:rPr lang="en-GB" sz="1200"/>
                        <a:t>Isovaleric acid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3-hydroxy-7,8-dihydro-beta-ionol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1250">
                <a:tc>
                  <a:txBody>
                    <a:bodyPr/>
                    <a:lstStyle/>
                    <a:p>
                      <a:pPr marL="0" lvl="0" indent="0" algn="l" rtl="0">
                        <a:spcBef>
                          <a:spcPts val="0"/>
                        </a:spcBef>
                        <a:spcAft>
                          <a:spcPts val="0"/>
                        </a:spcAft>
                        <a:buNone/>
                      </a:pPr>
                      <a:r>
                        <a:rPr lang="en-GB" sz="1200"/>
                        <a:t>Ethyl lactate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Ethyl dodecanoate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1250">
                <a:tc>
                  <a:txBody>
                    <a:bodyPr/>
                    <a:lstStyle/>
                    <a:p>
                      <a:pPr marL="0" lvl="0" indent="0" algn="l" rtl="0">
                        <a:spcBef>
                          <a:spcPts val="0"/>
                        </a:spcBef>
                        <a:spcAft>
                          <a:spcPts val="0"/>
                        </a:spcAft>
                        <a:buNone/>
                      </a:pPr>
                      <a:r>
                        <a:rPr lang="en-GB" sz="1200"/>
                        <a:t>1-hexanol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Benzylacetic acid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6000">
                <a:tc>
                  <a:txBody>
                    <a:bodyPr/>
                    <a:lstStyle/>
                    <a:p>
                      <a:pPr marL="0" lvl="0" indent="0" algn="l" rtl="0">
                        <a:spcBef>
                          <a:spcPts val="0"/>
                        </a:spcBef>
                        <a:spcAft>
                          <a:spcPts val="0"/>
                        </a:spcAft>
                        <a:buNone/>
                      </a:pPr>
                      <a:r>
                        <a:rPr lang="en-GB" sz="1200"/>
                        <a:t>Methyl 4-hydroxybutyrate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3(2H)-2-methyldihydro-thiophenone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06000">
                <a:tc>
                  <a:txBody>
                    <a:bodyPr/>
                    <a:lstStyle/>
                    <a:p>
                      <a:pPr marL="0" lvl="0" indent="0" algn="l" rtl="0">
                        <a:spcBef>
                          <a:spcPts val="0"/>
                        </a:spcBef>
                        <a:spcAft>
                          <a:spcPts val="0"/>
                        </a:spcAft>
                        <a:buNone/>
                      </a:pPr>
                      <a:r>
                        <a:rPr lang="en-GB" sz="1200"/>
                        <a:t>Nerol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3-methyl-1-butanol (isoamyl alcohol)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91250">
                <a:tc>
                  <a:txBody>
                    <a:bodyPr/>
                    <a:lstStyle/>
                    <a:p>
                      <a:pPr marL="0" lvl="0" indent="0" algn="l" rtl="0">
                        <a:spcBef>
                          <a:spcPts val="0"/>
                        </a:spcBef>
                        <a:spcAft>
                          <a:spcPts val="0"/>
                        </a:spcAft>
                        <a:buNone/>
                      </a:pPr>
                      <a:r>
                        <a:rPr lang="en-GB" sz="1200"/>
                        <a:t>Tyrosol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Methyl vanillate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1250">
                <a:tc>
                  <a:txBody>
                    <a:bodyPr/>
                    <a:lstStyle/>
                    <a:p>
                      <a:pPr marL="0" lvl="0" indent="0" algn="l" rtl="0">
                        <a:spcBef>
                          <a:spcPts val="0"/>
                        </a:spcBef>
                        <a:spcAft>
                          <a:spcPts val="0"/>
                        </a:spcAft>
                        <a:buNone/>
                      </a:pPr>
                      <a:r>
                        <a:rPr lang="en-GB" sz="1200"/>
                        <a:t>(E)-2-hexen-1-ol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3-oxo-alpha-ionol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06000">
                <a:tc>
                  <a:txBody>
                    <a:bodyPr/>
                    <a:lstStyle/>
                    <a:p>
                      <a:pPr marL="0" lvl="0" indent="0" algn="l" rtl="0">
                        <a:spcBef>
                          <a:spcPts val="0"/>
                        </a:spcBef>
                        <a:spcAft>
                          <a:spcPts val="0"/>
                        </a:spcAft>
                        <a:buNone/>
                      </a:pPr>
                      <a:r>
                        <a:rPr lang="en-GB" sz="1200"/>
                        <a:t>8-hydroxy-6,7-dihydrolinalool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Ethyl octanoate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06000">
                <a:tc>
                  <a:txBody>
                    <a:bodyPr/>
                    <a:lstStyle/>
                    <a:p>
                      <a:pPr marL="0" lvl="0" indent="0" algn="l" rtl="0">
                        <a:spcBef>
                          <a:spcPts val="0"/>
                        </a:spcBef>
                        <a:spcAft>
                          <a:spcPts val="0"/>
                        </a:spcAft>
                        <a:buNone/>
                      </a:pPr>
                      <a:r>
                        <a:rPr lang="en-GB" sz="1200"/>
                        <a:t>3,4-dihydro-3-oxo-actinidol I</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(E)-3-hexen-1-ol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06000">
                <a:tc>
                  <a:txBody>
                    <a:bodyPr/>
                    <a:lstStyle/>
                    <a:p>
                      <a:pPr marL="0" lvl="0" indent="0" algn="l" rtl="0">
                        <a:spcBef>
                          <a:spcPts val="0"/>
                        </a:spcBef>
                        <a:spcAft>
                          <a:spcPts val="0"/>
                        </a:spcAft>
                        <a:buNone/>
                      </a:pPr>
                      <a:r>
                        <a:rPr lang="en-GB" sz="1200"/>
                        <a:t>3,4-dihydro-3-oxo-actinidol III</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gamma-butyrolactone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06000">
                <a:tc>
                  <a:txBody>
                    <a:bodyPr/>
                    <a:lstStyle/>
                    <a:p>
                      <a:pPr marL="0" lvl="0" indent="0" algn="l" rtl="0">
                        <a:spcBef>
                          <a:spcPts val="0"/>
                        </a:spcBef>
                        <a:spcAft>
                          <a:spcPts val="0"/>
                        </a:spcAft>
                        <a:buNone/>
                      </a:pPr>
                      <a:r>
                        <a:rPr lang="en-GB" sz="1200"/>
                        <a:t>3-isobutyl-2-methoxypyrazine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7-hydroxy-6,7-dihydrolinalool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91250">
                <a:tc>
                  <a:txBody>
                    <a:bodyPr/>
                    <a:lstStyle/>
                    <a:p>
                      <a:pPr marL="0" lvl="0" indent="0" algn="l" rtl="0">
                        <a:spcBef>
                          <a:spcPts val="0"/>
                        </a:spcBef>
                        <a:spcAft>
                          <a:spcPts val="0"/>
                        </a:spcAft>
                        <a:buNone/>
                      </a:pPr>
                      <a:r>
                        <a:rPr lang="en-GB" sz="1200"/>
                        <a:t>Isobutyl acetate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GB" sz="1200"/>
                        <a:t>Benzyl acetate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sp>
        <p:nvSpPr>
          <p:cNvPr id="249" name="Google Shape;249;g35d9a8ba929_0_115"/>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250" name="Google Shape;250;g35d9a8ba929_0_115"/>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Introduction</a:t>
            </a:r>
            <a:endParaRPr sz="1800" b="0" i="0" u="none" strike="noStrike" cap="none">
              <a:solidFill>
                <a:srgbClr val="F5F4F4"/>
              </a:solidFill>
              <a:latin typeface="EB Garamond"/>
              <a:ea typeface="EB Garamond"/>
              <a:cs typeface="EB Garamond"/>
              <a:sym typeface="EB Garamond"/>
            </a:endParaRPr>
          </a:p>
        </p:txBody>
      </p:sp>
      <p:sp>
        <p:nvSpPr>
          <p:cNvPr id="251" name="Google Shape;251;g35d9a8ba929_0_115"/>
          <p:cNvSpPr/>
          <p:nvPr/>
        </p:nvSpPr>
        <p:spPr>
          <a:xfrm>
            <a:off x="6607975" y="5985825"/>
            <a:ext cx="2416800" cy="4098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35d9a8ba929_0_115"/>
          <p:cNvSpPr/>
          <p:nvPr/>
        </p:nvSpPr>
        <p:spPr>
          <a:xfrm>
            <a:off x="1091350" y="2889675"/>
            <a:ext cx="2519400" cy="4002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35d9a8ba929_0_115"/>
          <p:cNvPicPr preferRelativeResize="0"/>
          <p:nvPr/>
        </p:nvPicPr>
        <p:blipFill>
          <a:blip r:embed="rId3">
            <a:alphaModFix/>
          </a:blip>
          <a:stretch>
            <a:fillRect/>
          </a:stretch>
        </p:blipFill>
        <p:spPr>
          <a:xfrm>
            <a:off x="2298575" y="406488"/>
            <a:ext cx="1868401" cy="1868401"/>
          </a:xfrm>
          <a:prstGeom prst="rect">
            <a:avLst/>
          </a:prstGeom>
          <a:noFill/>
          <a:ln>
            <a:noFill/>
          </a:ln>
        </p:spPr>
      </p:pic>
      <p:pic>
        <p:nvPicPr>
          <p:cNvPr id="254" name="Google Shape;254;g35d9a8ba929_0_115" title="ChatGPT Image May 26, 2025, 12_48_29 PM.png"/>
          <p:cNvPicPr preferRelativeResize="0"/>
          <p:nvPr/>
        </p:nvPicPr>
        <p:blipFill>
          <a:blip r:embed="rId4">
            <a:alphaModFix/>
          </a:blip>
          <a:stretch>
            <a:fillRect/>
          </a:stretch>
        </p:blipFill>
        <p:spPr>
          <a:xfrm>
            <a:off x="8534376" y="590238"/>
            <a:ext cx="1079726" cy="16195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31b4d37113e_1_7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774" name="Google Shape;774;g31b4d37113e_1_79"/>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8</a:t>
            </a:r>
            <a:endParaRPr sz="1400" b="0" i="0" u="none" strike="noStrike" cap="none">
              <a:solidFill>
                <a:srgbClr val="000000"/>
              </a:solidFill>
              <a:latin typeface="EB Garamond"/>
              <a:ea typeface="EB Garamond"/>
              <a:cs typeface="EB Garamond"/>
              <a:sym typeface="EB Garamond"/>
            </a:endParaRPr>
          </a:p>
        </p:txBody>
      </p:sp>
      <p:sp>
        <p:nvSpPr>
          <p:cNvPr id="775" name="Google Shape;775;g31b4d37113e_1_79"/>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776" name="Google Shape;776;g31b4d37113e_1_79"/>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Aging in (new) wood</a:t>
            </a:r>
            <a:endParaRPr sz="1400" b="0" i="0" u="none" strike="noStrike" cap="none">
              <a:solidFill>
                <a:srgbClr val="000000"/>
              </a:solidFill>
              <a:latin typeface="EB Garamond"/>
              <a:ea typeface="EB Garamond"/>
              <a:cs typeface="EB Garamond"/>
              <a:sym typeface="EB Garamond"/>
            </a:endParaRPr>
          </a:p>
        </p:txBody>
      </p:sp>
      <p:sp>
        <p:nvSpPr>
          <p:cNvPr id="777" name="Google Shape;777;g31b4d37113e_1_79"/>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Coconut</a:t>
            </a:r>
            <a:endParaRPr sz="1400" b="0" i="0" u="none" strike="noStrike" cap="none">
              <a:solidFill>
                <a:srgbClr val="000000"/>
              </a:solidFill>
              <a:latin typeface="EB Garamond"/>
              <a:ea typeface="EB Garamond"/>
              <a:cs typeface="EB Garamond"/>
              <a:sym typeface="EB Garamond"/>
            </a:endParaRPr>
          </a:p>
        </p:txBody>
      </p:sp>
      <p:sp>
        <p:nvSpPr>
          <p:cNvPr id="778" name="Google Shape;778;g31b4d37113e_1_79"/>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779" name="Google Shape;779;g31b4d37113e_1_79"/>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25</a:t>
            </a:r>
            <a:r>
              <a:rPr lang="en-GB" sz="2000" b="0" i="0" u="none" strike="noStrike" cap="none">
                <a:solidFill>
                  <a:srgbClr val="002060"/>
                </a:solidFill>
                <a:latin typeface="EB Garamond"/>
                <a:ea typeface="EB Garamond"/>
                <a:cs typeface="EB Garamond"/>
                <a:sym typeface="EB Garamond"/>
              </a:rPr>
              <a:t>0 µg/L</a:t>
            </a:r>
            <a:endParaRPr sz="1400" b="0" i="0" u="none" strike="noStrike" cap="none">
              <a:solidFill>
                <a:srgbClr val="000000"/>
              </a:solidFill>
              <a:latin typeface="EB Garamond"/>
              <a:ea typeface="EB Garamond"/>
              <a:cs typeface="EB Garamond"/>
              <a:sym typeface="EB Garamond"/>
            </a:endParaRPr>
          </a:p>
        </p:txBody>
      </p:sp>
      <p:sp>
        <p:nvSpPr>
          <p:cNvPr id="780" name="Google Shape;780;g31b4d37113e_1_79"/>
          <p:cNvSpPr/>
          <p:nvPr/>
        </p:nvSpPr>
        <p:spPr>
          <a:xfrm>
            <a:off x="789444" y="1002825"/>
            <a:ext cx="3703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w</a:t>
            </a:r>
            <a:r>
              <a:rPr lang="en-GB" sz="1800" b="0" i="1" u="none" strike="noStrike" cap="none">
                <a:solidFill>
                  <a:srgbClr val="002060"/>
                </a:solidFill>
                <a:latin typeface="EB Garamond"/>
                <a:ea typeface="EB Garamond"/>
                <a:cs typeface="EB Garamond"/>
                <a:sym typeface="EB Garamond"/>
              </a:rPr>
              <a:t>hisky lactone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Lactones</a:t>
            </a:r>
            <a:endParaRPr sz="1800" b="0" i="0" u="none" strike="noStrike" cap="none">
              <a:solidFill>
                <a:srgbClr val="002060"/>
              </a:solidFill>
              <a:latin typeface="EB Garamond"/>
              <a:ea typeface="EB Garamond"/>
              <a:cs typeface="EB Garamond"/>
              <a:sym typeface="EB Garamond"/>
            </a:endParaRPr>
          </a:p>
        </p:txBody>
      </p:sp>
      <p:sp>
        <p:nvSpPr>
          <p:cNvPr id="781" name="Google Shape;781;g31b4d37113e_1_79"/>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782" name="Google Shape;782;g31b4d37113e_1_79"/>
          <p:cNvSpPr txBox="1"/>
          <p:nvPr/>
        </p:nvSpPr>
        <p:spPr>
          <a:xfrm>
            <a:off x="789450" y="3697278"/>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Wood type, size, and age, charring</a:t>
            </a:r>
            <a:endParaRPr sz="2500" b="1" i="0" u="none" strike="noStrike" cap="none">
              <a:solidFill>
                <a:srgbClr val="002060"/>
              </a:solidFill>
              <a:latin typeface="EB Garamond"/>
              <a:ea typeface="EB Garamond"/>
              <a:cs typeface="EB Garamond"/>
              <a:sym typeface="EB Garamond"/>
            </a:endParaRPr>
          </a:p>
        </p:txBody>
      </p:sp>
      <p:sp>
        <p:nvSpPr>
          <p:cNvPr id="783" name="Google Shape;783;g31b4d37113e_1_79"/>
          <p:cNvSpPr txBox="1"/>
          <p:nvPr/>
        </p:nvSpPr>
        <p:spPr>
          <a:xfrm>
            <a:off x="789450" y="4953075"/>
            <a:ext cx="9725400" cy="462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Oak-aged wines</a:t>
            </a:r>
            <a:endParaRPr sz="1400" b="0" i="0" u="none" strike="noStrike" cap="none">
              <a:solidFill>
                <a:srgbClr val="000000"/>
              </a:solidFill>
              <a:latin typeface="EB Garamond"/>
              <a:ea typeface="EB Garamond"/>
              <a:cs typeface="EB Garamond"/>
              <a:sym typeface="EB Garamond"/>
            </a:endParaRPr>
          </a:p>
        </p:txBody>
      </p:sp>
      <p:pic>
        <p:nvPicPr>
          <p:cNvPr id="784" name="Google Shape;784;g31b4d37113e_1_79"/>
          <p:cNvPicPr preferRelativeResize="0"/>
          <p:nvPr/>
        </p:nvPicPr>
        <p:blipFill rotWithShape="1">
          <a:blip r:embed="rId3">
            <a:alphaModFix/>
          </a:blip>
          <a:srcRect/>
          <a:stretch/>
        </p:blipFill>
        <p:spPr>
          <a:xfrm>
            <a:off x="10584278" y="2616875"/>
            <a:ext cx="1622146" cy="646326"/>
          </a:xfrm>
          <a:prstGeom prst="rect">
            <a:avLst/>
          </a:prstGeom>
          <a:noFill/>
          <a:ln>
            <a:noFill/>
          </a:ln>
        </p:spPr>
      </p:pic>
      <p:grpSp>
        <p:nvGrpSpPr>
          <p:cNvPr id="785" name="Google Shape;785;g31b4d37113e_1_79"/>
          <p:cNvGrpSpPr/>
          <p:nvPr/>
        </p:nvGrpSpPr>
        <p:grpSpPr>
          <a:xfrm>
            <a:off x="7912125" y="1876050"/>
            <a:ext cx="2640000" cy="4097100"/>
            <a:chOff x="7226325" y="1876050"/>
            <a:chExt cx="2640000" cy="4097100"/>
          </a:xfrm>
        </p:grpSpPr>
        <p:sp>
          <p:nvSpPr>
            <p:cNvPr id="786" name="Google Shape;786;g31b4d37113e_1_79"/>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787" name="Google Shape;787;g31b4d37113e_1_79"/>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788" name="Google Shape;788;g31b4d37113e_1_79"/>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789" name="Google Shape;789;g31b4d37113e_1_79"/>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790" name="Google Shape;790;g31b4d37113e_1_79"/>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791" name="Google Shape;791;g31b4d37113e_1_79"/>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792" name="Google Shape;792;g31b4d37113e_1_79"/>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793" name="Google Shape;793;g31b4d37113e_1_79"/>
            <p:cNvSpPr/>
            <p:nvPr/>
          </p:nvSpPr>
          <p:spPr>
            <a:xfrm>
              <a:off x="7226325" y="4543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794" name="Google Shape;794;g31b4d37113e_1_79"/>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795" name="Google Shape;795;g31b4d37113e_1_79"/>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796" name="Google Shape;796;g31b4d37113e_1_79"/>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graphicFrame>
        <p:nvGraphicFramePr>
          <p:cNvPr id="797" name="Google Shape;797;g31b4d37113e_1_79"/>
          <p:cNvGraphicFramePr/>
          <p:nvPr/>
        </p:nvGraphicFramePr>
        <p:xfrm>
          <a:off x="11044275" y="4507250"/>
          <a:ext cx="1162050" cy="2276793"/>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5:0"/>
                      </a:ext>
                    </a:extLst>
                  </a:tcPr>
                </a:tc>
                <a:tc>
                  <a:txBody>
                    <a:bodyPr/>
                    <a:lstStyle/>
                    <a:p>
                      <a:pPr marL="0" lvl="0" indent="0" algn="l" rtl="0">
                        <a:lnSpc>
                          <a:spcPct val="115000"/>
                        </a:lnSpc>
                        <a:spcBef>
                          <a:spcPts val="0"/>
                        </a:spcBef>
                        <a:spcAft>
                          <a:spcPts val="0"/>
                        </a:spcAft>
                        <a:buNone/>
                      </a:pPr>
                      <a:r>
                        <a:rPr lang="en-GB" sz="1000"/>
                        <a:t>Acidic</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6:0"/>
                      </a:ext>
                    </a:extLst>
                  </a:tcPr>
                </a:tc>
                <a:tc>
                  <a:txBody>
                    <a:bodyPr/>
                    <a:lstStyle/>
                    <a:p>
                      <a:pPr marL="0" lvl="0" indent="0" algn="l" rtl="0">
                        <a:lnSpc>
                          <a:spcPct val="115000"/>
                        </a:lnSpc>
                        <a:spcBef>
                          <a:spcPts val="0"/>
                        </a:spcBef>
                        <a:spcAft>
                          <a:spcPts val="0"/>
                        </a:spcAft>
                        <a:buNone/>
                      </a:pPr>
                      <a:r>
                        <a:rPr lang="en-GB" sz="1000"/>
                        <a:t>Vanilla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7:0"/>
                      </a:ext>
                    </a:extLst>
                  </a:tcPr>
                </a:tc>
                <a:tc>
                  <a:txBody>
                    <a:bodyPr/>
                    <a:lstStyle/>
                    <a:p>
                      <a:pPr marL="0" lvl="0" indent="0" algn="l" rtl="0">
                        <a:lnSpc>
                          <a:spcPct val="115000"/>
                        </a:lnSpc>
                        <a:spcBef>
                          <a:spcPts val="0"/>
                        </a:spcBef>
                        <a:spcAft>
                          <a:spcPts val="0"/>
                        </a:spcAft>
                        <a:buNone/>
                      </a:pPr>
                      <a:r>
                        <a:rPr lang="en-GB" sz="1000"/>
                        <a:t>Coconut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797:9:1"/>
                      </a:ext>
                    </a:extLst>
                  </a:tcPr>
                </a:tc>
                <a:extLst>
                  <a:ext uri="{0D108BD9-81ED-4DB2-BD59-A6C34878D82A}">
                    <a16:rowId xmlns:a16="http://schemas.microsoft.com/office/drawing/2014/main" val="10009"/>
                  </a:ext>
                </a:extLst>
              </a:tr>
            </a:tbl>
          </a:graphicData>
        </a:graphic>
      </p:graphicFrame>
      <p:pic>
        <p:nvPicPr>
          <p:cNvPr id="798" name="Google Shape;798;g31b4d37113e_1_79"/>
          <p:cNvPicPr preferRelativeResize="0"/>
          <p:nvPr/>
        </p:nvPicPr>
        <p:blipFill>
          <a:blip r:embed="rId4">
            <a:alphaModFix/>
          </a:blip>
          <a:stretch>
            <a:fillRect/>
          </a:stretch>
        </p:blipFill>
        <p:spPr>
          <a:xfrm>
            <a:off x="10540350" y="530125"/>
            <a:ext cx="1710001" cy="1710001"/>
          </a:xfrm>
          <a:prstGeom prst="rect">
            <a:avLst/>
          </a:prstGeom>
          <a:noFill/>
          <a:ln>
            <a:noFill/>
          </a:ln>
        </p:spPr>
      </p:pic>
      <p:sp>
        <p:nvSpPr>
          <p:cNvPr id="799" name="Google Shape;799;g31b4d37113e_1_79"/>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Secondary flavour</a:t>
            </a:r>
            <a:endParaRPr>
              <a:latin typeface="EB Garamond"/>
              <a:ea typeface="EB Garamond"/>
              <a:cs typeface="EB Garamond"/>
              <a:sym typeface="EB Garamo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9ebfe44139_0_15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824" name="Google Shape;824;g29ebfe44139_0_15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825" name="Google Shape;825;g29ebfe44139_0_15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31b4d37113e_1_119"/>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832" name="Google Shape;832;g31b4d37113e_1_119"/>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833" name="Google Shape;833;g31b4d37113e_1_119"/>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Chocolate </a:t>
            </a:r>
            <a:endParaRPr sz="1400" b="0" i="0" u="none" strike="noStrike" cap="none">
              <a:solidFill>
                <a:srgbClr val="000000"/>
              </a:solidFill>
              <a:latin typeface="EB Garamond"/>
              <a:ea typeface="EB Garamond"/>
              <a:cs typeface="EB Garamond"/>
              <a:sym typeface="EB Garamond"/>
            </a:endParaRPr>
          </a:p>
        </p:txBody>
      </p:sp>
      <p:pic>
        <p:nvPicPr>
          <p:cNvPr id="834" name="Google Shape;834;g31b4d37113e_1_119" title="Chart"/>
          <p:cNvPicPr preferRelativeResize="0"/>
          <p:nvPr/>
        </p:nvPicPr>
        <p:blipFill>
          <a:blip r:embed="rId3">
            <a:alphaModFix/>
          </a:blip>
          <a:stretch>
            <a:fillRect/>
          </a:stretch>
        </p:blipFill>
        <p:spPr>
          <a:xfrm>
            <a:off x="737400" y="860400"/>
            <a:ext cx="9699600" cy="5997601"/>
          </a:xfrm>
          <a:prstGeom prst="rect">
            <a:avLst/>
          </a:prstGeom>
          <a:noFill/>
          <a:ln>
            <a:noFill/>
          </a:ln>
        </p:spPr>
      </p:pic>
      <p:pic>
        <p:nvPicPr>
          <p:cNvPr id="835" name="Google Shape;835;g31b4d37113e_1_119"/>
          <p:cNvPicPr preferRelativeResize="0"/>
          <p:nvPr/>
        </p:nvPicPr>
        <p:blipFill>
          <a:blip r:embed="rId4">
            <a:alphaModFix/>
          </a:blip>
          <a:stretch>
            <a:fillRect/>
          </a:stretch>
        </p:blipFill>
        <p:spPr>
          <a:xfrm>
            <a:off x="10768975" y="860400"/>
            <a:ext cx="1270624" cy="12706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1b4d37113e_1_12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842" name="Google Shape;842;g31b4d37113e_1_12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843" name="Google Shape;843;g31b4d37113e_1_128"/>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844" name="Google Shape;844;g31b4d37113e_1_128"/>
          <p:cNvSpPr txBox="1"/>
          <p:nvPr/>
        </p:nvSpPr>
        <p:spPr>
          <a:xfrm>
            <a:off x="789460" y="255533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Ageing in wood</a:t>
            </a:r>
            <a:endParaRPr sz="1400" b="0" i="0" u="none" strike="noStrike" cap="none">
              <a:solidFill>
                <a:srgbClr val="000000"/>
              </a:solidFill>
              <a:latin typeface="EB Garamond"/>
              <a:ea typeface="EB Garamond"/>
              <a:cs typeface="EB Garamond"/>
              <a:sym typeface="EB Garamond"/>
            </a:endParaRPr>
          </a:p>
        </p:txBody>
      </p:sp>
      <p:sp>
        <p:nvSpPr>
          <p:cNvPr id="845" name="Google Shape;845;g31b4d37113e_1_12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Chocolate</a:t>
            </a:r>
            <a:endParaRPr sz="1400" b="0" i="0" u="none" strike="noStrike" cap="none">
              <a:solidFill>
                <a:srgbClr val="000000"/>
              </a:solidFill>
              <a:latin typeface="EB Garamond"/>
              <a:ea typeface="EB Garamond"/>
              <a:cs typeface="EB Garamond"/>
              <a:sym typeface="EB Garamond"/>
            </a:endParaRPr>
          </a:p>
        </p:txBody>
      </p:sp>
      <p:sp>
        <p:nvSpPr>
          <p:cNvPr id="846" name="Google Shape;846;g31b4d37113e_1_128"/>
          <p:cNvSpPr/>
          <p:nvPr/>
        </p:nvSpPr>
        <p:spPr>
          <a:xfrm>
            <a:off x="10246548" y="35186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a:t>
            </a:r>
            <a:r>
              <a:rPr lang="en-GB" sz="2000">
                <a:solidFill>
                  <a:srgbClr val="002060"/>
                </a:solidFill>
                <a:latin typeface="EB Garamond"/>
                <a:ea typeface="EB Garamond"/>
                <a:cs typeface="EB Garamond"/>
                <a:sym typeface="EB Garamond"/>
              </a:rPr>
              <a:t>1 mg</a:t>
            </a:r>
            <a:r>
              <a:rPr lang="en-GB" sz="2000" b="0" i="0" u="none" strike="noStrike" cap="none">
                <a:solidFill>
                  <a:srgbClr val="002060"/>
                </a:solidFill>
                <a:latin typeface="EB Garamond"/>
                <a:ea typeface="EB Garamond"/>
                <a:cs typeface="EB Garamond"/>
                <a:sym typeface="EB Garamond"/>
              </a:rPr>
              <a:t>/L</a:t>
            </a:r>
            <a:endParaRPr sz="1400" b="0" i="0" u="none" strike="noStrike" cap="none">
              <a:solidFill>
                <a:srgbClr val="000000"/>
              </a:solidFill>
              <a:latin typeface="EB Garamond"/>
              <a:ea typeface="EB Garamond"/>
              <a:cs typeface="EB Garamond"/>
              <a:sym typeface="EB Garamond"/>
            </a:endParaRPr>
          </a:p>
        </p:txBody>
      </p:sp>
      <p:sp>
        <p:nvSpPr>
          <p:cNvPr id="847" name="Google Shape;847;g31b4d37113e_1_128"/>
          <p:cNvSpPr/>
          <p:nvPr/>
        </p:nvSpPr>
        <p:spPr>
          <a:xfrm>
            <a:off x="789471" y="1002825"/>
            <a:ext cx="2427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2,3,5-trimethylpyrazine</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Pyrazines</a:t>
            </a:r>
            <a:endParaRPr sz="1800" b="0" i="0" u="none" strike="noStrike" cap="none">
              <a:solidFill>
                <a:srgbClr val="002060"/>
              </a:solidFill>
              <a:latin typeface="EB Garamond"/>
              <a:ea typeface="EB Garamond"/>
              <a:cs typeface="EB Garamond"/>
              <a:sym typeface="EB Garamond"/>
            </a:endParaRPr>
          </a:p>
        </p:txBody>
      </p:sp>
      <p:sp>
        <p:nvSpPr>
          <p:cNvPr id="848" name="Google Shape;848;g31b4d37113e_1_128"/>
          <p:cNvSpPr txBox="1"/>
          <p:nvPr/>
        </p:nvSpPr>
        <p:spPr>
          <a:xfrm>
            <a:off x="789450" y="4953075"/>
            <a:ext cx="9725400" cy="3879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Oak-aged wines</a:t>
            </a:r>
            <a:endParaRPr sz="1400" b="0" i="0" u="none" strike="noStrike" cap="none">
              <a:solidFill>
                <a:srgbClr val="000000"/>
              </a:solidFill>
              <a:latin typeface="EB Garamond"/>
              <a:ea typeface="EB Garamond"/>
              <a:cs typeface="EB Garamond"/>
              <a:sym typeface="EB Garamond"/>
            </a:endParaRPr>
          </a:p>
        </p:txBody>
      </p:sp>
      <p:sp>
        <p:nvSpPr>
          <p:cNvPr id="849" name="Google Shape;849;g31b4d37113e_1_128"/>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850" name="Google Shape;850;g31b4d37113e_1_128"/>
          <p:cNvSpPr txBox="1"/>
          <p:nvPr/>
        </p:nvSpPr>
        <p:spPr>
          <a:xfrm>
            <a:off x="789450" y="3697278"/>
            <a:ext cx="9725400" cy="4833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Barrel size, age of barrel, toasting</a:t>
            </a:r>
            <a:endParaRPr sz="1400" b="0" i="0" u="none" strike="noStrike" cap="none">
              <a:solidFill>
                <a:srgbClr val="000000"/>
              </a:solidFill>
              <a:latin typeface="EB Garamond"/>
              <a:ea typeface="EB Garamond"/>
              <a:cs typeface="EB Garamond"/>
              <a:sym typeface="EB Garamond"/>
            </a:endParaRPr>
          </a:p>
        </p:txBody>
      </p:sp>
      <p:sp>
        <p:nvSpPr>
          <p:cNvPr id="851" name="Google Shape;851;g31b4d37113e_1_128"/>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grpSp>
        <p:nvGrpSpPr>
          <p:cNvPr id="852" name="Google Shape;852;g31b4d37113e_1_128"/>
          <p:cNvGrpSpPr/>
          <p:nvPr/>
        </p:nvGrpSpPr>
        <p:grpSpPr>
          <a:xfrm>
            <a:off x="7912125" y="1876050"/>
            <a:ext cx="2640000" cy="4097100"/>
            <a:chOff x="7226325" y="1876050"/>
            <a:chExt cx="2640000" cy="4097100"/>
          </a:xfrm>
        </p:grpSpPr>
        <p:sp>
          <p:nvSpPr>
            <p:cNvPr id="853" name="Google Shape;853;g31b4d37113e_1_128"/>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854" name="Google Shape;854;g31b4d37113e_1_128"/>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855" name="Google Shape;855;g31b4d37113e_1_128"/>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856" name="Google Shape;856;g31b4d37113e_1_128"/>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857" name="Google Shape;857;g31b4d37113e_1_128"/>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858" name="Google Shape;858;g31b4d37113e_1_128"/>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859" name="Google Shape;859;g31b4d37113e_1_128"/>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860" name="Google Shape;860;g31b4d37113e_1_128"/>
            <p:cNvSpPr/>
            <p:nvPr/>
          </p:nvSpPr>
          <p:spPr>
            <a:xfrm>
              <a:off x="7226325" y="4543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861" name="Google Shape;861;g31b4d37113e_1_128"/>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862" name="Google Shape;862;g31b4d37113e_1_128"/>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863" name="Google Shape;863;g31b4d37113e_1_128"/>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pic>
        <p:nvPicPr>
          <p:cNvPr id="864" name="Google Shape;864;g31b4d37113e_1_128"/>
          <p:cNvPicPr preferRelativeResize="0"/>
          <p:nvPr/>
        </p:nvPicPr>
        <p:blipFill>
          <a:blip r:embed="rId3">
            <a:alphaModFix/>
          </a:blip>
          <a:stretch>
            <a:fillRect/>
          </a:stretch>
        </p:blipFill>
        <p:spPr>
          <a:xfrm>
            <a:off x="10719300" y="2223375"/>
            <a:ext cx="1237250" cy="941627"/>
          </a:xfrm>
          <a:prstGeom prst="rect">
            <a:avLst/>
          </a:prstGeom>
          <a:noFill/>
          <a:ln>
            <a:noFill/>
          </a:ln>
        </p:spPr>
      </p:pic>
      <p:graphicFrame>
        <p:nvGraphicFramePr>
          <p:cNvPr id="865" name="Google Shape;865;g31b4d37113e_1_128"/>
          <p:cNvGraphicFramePr/>
          <p:nvPr/>
        </p:nvGraphicFramePr>
        <p:xfrm>
          <a:off x="11044275" y="4507250"/>
          <a:ext cx="1162050" cy="2225358"/>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5:0"/>
                      </a:ext>
                    </a:extLst>
                  </a:tcPr>
                </a:tc>
                <a:tc>
                  <a:txBody>
                    <a:bodyPr/>
                    <a:lstStyle/>
                    <a:p>
                      <a:pPr marL="0" lvl="0" indent="0" algn="l" rtl="0">
                        <a:lnSpc>
                          <a:spcPct val="115000"/>
                        </a:lnSpc>
                        <a:spcBef>
                          <a:spcPts val="0"/>
                        </a:spcBef>
                        <a:spcAft>
                          <a:spcPts val="0"/>
                        </a:spcAft>
                        <a:buNone/>
                      </a:pPr>
                      <a:r>
                        <a:rPr lang="en-GB" sz="1000"/>
                        <a:t>Acidic</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6:0"/>
                      </a:ext>
                    </a:extLst>
                  </a:tcPr>
                </a:tc>
                <a:tc>
                  <a:txBody>
                    <a:bodyPr/>
                    <a:lstStyle/>
                    <a:p>
                      <a:pPr marL="0" lvl="0" indent="0" algn="l" rtl="0">
                        <a:lnSpc>
                          <a:spcPct val="115000"/>
                        </a:lnSpc>
                        <a:spcBef>
                          <a:spcPts val="0"/>
                        </a:spcBef>
                        <a:spcAft>
                          <a:spcPts val="0"/>
                        </a:spcAft>
                        <a:buNone/>
                      </a:pPr>
                      <a:r>
                        <a:rPr lang="en-GB" sz="1000"/>
                        <a:t>Vanilla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7:0"/>
                      </a:ext>
                    </a:extLst>
                  </a:tcPr>
                </a:tc>
                <a:tc>
                  <a:txBody>
                    <a:bodyPr/>
                    <a:lstStyle/>
                    <a:p>
                      <a:pPr marL="0" lvl="0" indent="0" algn="l" rtl="0">
                        <a:lnSpc>
                          <a:spcPct val="115000"/>
                        </a:lnSpc>
                        <a:spcBef>
                          <a:spcPts val="0"/>
                        </a:spcBef>
                        <a:spcAft>
                          <a:spcPts val="0"/>
                        </a:spcAft>
                        <a:buNone/>
                      </a:pPr>
                      <a:r>
                        <a:rPr lang="en-GB" sz="1000"/>
                        <a:t>Coconut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8:0"/>
                      </a:ext>
                    </a:extLst>
                  </a:tcPr>
                </a:tc>
                <a:tc>
                  <a:txBody>
                    <a:bodyPr/>
                    <a:lstStyle/>
                    <a:p>
                      <a:pPr marL="0" lvl="0" indent="0" algn="l" rtl="0">
                        <a:lnSpc>
                          <a:spcPct val="115000"/>
                        </a:lnSpc>
                        <a:spcBef>
                          <a:spcPts val="0"/>
                        </a:spcBef>
                        <a:spcAft>
                          <a:spcPts val="0"/>
                        </a:spcAft>
                        <a:buNone/>
                      </a:pPr>
                      <a:r>
                        <a:rPr lang="en-GB" sz="1000"/>
                        <a:t>Chocolate</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865:9:1"/>
                      </a:ext>
                    </a:extLst>
                  </a:tcPr>
                </a:tc>
                <a:extLst>
                  <a:ext uri="{0D108BD9-81ED-4DB2-BD59-A6C34878D82A}">
                    <a16:rowId xmlns:a16="http://schemas.microsoft.com/office/drawing/2014/main" val="10009"/>
                  </a:ext>
                </a:extLst>
              </a:tr>
            </a:tbl>
          </a:graphicData>
        </a:graphic>
      </p:graphicFrame>
      <p:pic>
        <p:nvPicPr>
          <p:cNvPr id="866" name="Google Shape;866;g31b4d37113e_1_128"/>
          <p:cNvPicPr preferRelativeResize="0"/>
          <p:nvPr/>
        </p:nvPicPr>
        <p:blipFill>
          <a:blip r:embed="rId4">
            <a:alphaModFix/>
          </a:blip>
          <a:stretch>
            <a:fillRect/>
          </a:stretch>
        </p:blipFill>
        <p:spPr>
          <a:xfrm>
            <a:off x="10768975" y="860400"/>
            <a:ext cx="1270624" cy="1270624"/>
          </a:xfrm>
          <a:prstGeom prst="rect">
            <a:avLst/>
          </a:prstGeom>
          <a:noFill/>
          <a:ln>
            <a:noFill/>
          </a:ln>
        </p:spPr>
      </p:pic>
      <p:sp>
        <p:nvSpPr>
          <p:cNvPr id="867" name="Google Shape;867;g31b4d37113e_1_128"/>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Secondary flavour</a:t>
            </a:r>
            <a:endParaRPr>
              <a:latin typeface="EB Garamond"/>
              <a:ea typeface="EB Garamond"/>
              <a:cs typeface="EB Garamond"/>
              <a:sym typeface="EB Garamon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31b4d37113e_1_158"/>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874" name="Google Shape;874;g31b4d37113e_1_158"/>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875" name="Google Shape;875;g31b4d37113e_1_158"/>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lvl="0" indent="0" algn="ctr" rtl="0">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Chocolate </a:t>
            </a:r>
            <a:endParaRPr sz="1400" b="0" i="0" u="none" strike="noStrike" cap="none">
              <a:solidFill>
                <a:srgbClr val="000000"/>
              </a:solidFill>
              <a:latin typeface="EB Garamond"/>
              <a:ea typeface="EB Garamond"/>
              <a:cs typeface="EB Garamond"/>
              <a:sym typeface="EB Garamond"/>
            </a:endParaRPr>
          </a:p>
        </p:txBody>
      </p:sp>
      <p:pic>
        <p:nvPicPr>
          <p:cNvPr id="876" name="Google Shape;876;g31b4d37113e_1_158"/>
          <p:cNvPicPr preferRelativeResize="0"/>
          <p:nvPr/>
        </p:nvPicPr>
        <p:blipFill>
          <a:blip r:embed="rId3">
            <a:alphaModFix/>
          </a:blip>
          <a:stretch>
            <a:fillRect/>
          </a:stretch>
        </p:blipFill>
        <p:spPr>
          <a:xfrm>
            <a:off x="4287749" y="1023125"/>
            <a:ext cx="4222050" cy="5321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31b4d37113e_1_16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883" name="Google Shape;883;g31b4d37113e_1_16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9</a:t>
            </a:r>
            <a:endParaRPr sz="1400" b="0" i="0" u="none" strike="noStrike" cap="none">
              <a:solidFill>
                <a:srgbClr val="000000"/>
              </a:solidFill>
              <a:latin typeface="EB Garamond"/>
              <a:ea typeface="EB Garamond"/>
              <a:cs typeface="EB Garamond"/>
              <a:sym typeface="EB Garamond"/>
            </a:endParaRPr>
          </a:p>
        </p:txBody>
      </p:sp>
      <p:sp>
        <p:nvSpPr>
          <p:cNvPr id="884" name="Google Shape;884;g31b4d37113e_1_16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pic>
        <p:nvPicPr>
          <p:cNvPr id="885" name="Google Shape;885;g31b4d37113e_1_166"/>
          <p:cNvPicPr preferRelativeResize="0"/>
          <p:nvPr/>
        </p:nvPicPr>
        <p:blipFill>
          <a:blip r:embed="rId3">
            <a:alphaModFix/>
          </a:blip>
          <a:stretch>
            <a:fillRect/>
          </a:stretch>
        </p:blipFill>
        <p:spPr>
          <a:xfrm>
            <a:off x="3399975" y="923950"/>
            <a:ext cx="5997599" cy="59975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31b4d37113e_1_17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Pyrazines</a:t>
            </a:r>
            <a:endParaRPr/>
          </a:p>
        </p:txBody>
      </p:sp>
      <p:sp>
        <p:nvSpPr>
          <p:cNvPr id="892" name="Google Shape;892;g31b4d37113e_1_174"/>
          <p:cNvSpPr txBox="1">
            <a:spLocks noGrp="1"/>
          </p:cNvSpPr>
          <p:nvPr>
            <p:ph type="body" idx="1"/>
          </p:nvPr>
        </p:nvSpPr>
        <p:spPr>
          <a:xfrm>
            <a:off x="6700075" y="1690813"/>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Other pyrazines</a:t>
            </a:r>
            <a:endParaRPr/>
          </a:p>
        </p:txBody>
      </p:sp>
      <p:sp>
        <p:nvSpPr>
          <p:cNvPr id="893" name="Google Shape;893;g31b4d37113e_1_174"/>
          <p:cNvSpPr txBox="1">
            <a:spLocks noGrp="1"/>
          </p:cNvSpPr>
          <p:nvPr>
            <p:ph type="body" idx="1"/>
          </p:nvPr>
        </p:nvSpPr>
        <p:spPr>
          <a:xfrm>
            <a:off x="838200" y="1690813"/>
            <a:ext cx="2899800" cy="89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Methoxypyrazines</a:t>
            </a:r>
            <a:endParaRPr/>
          </a:p>
        </p:txBody>
      </p:sp>
      <p:cxnSp>
        <p:nvCxnSpPr>
          <p:cNvPr id="894" name="Google Shape;894;g31b4d37113e_1_174"/>
          <p:cNvCxnSpPr/>
          <p:nvPr/>
        </p:nvCxnSpPr>
        <p:spPr>
          <a:xfrm flipH="1">
            <a:off x="3291200" y="2318913"/>
            <a:ext cx="14400" cy="1496700"/>
          </a:xfrm>
          <a:prstGeom prst="straightConnector1">
            <a:avLst/>
          </a:prstGeom>
          <a:noFill/>
          <a:ln w="76200" cap="flat" cmpd="sng">
            <a:solidFill>
              <a:schemeClr val="dk1"/>
            </a:solidFill>
            <a:prstDash val="solid"/>
            <a:round/>
            <a:headEnd type="none" w="med" len="med"/>
            <a:tailEnd type="triangle" w="med" len="med"/>
          </a:ln>
        </p:spPr>
      </p:cxnSp>
      <p:cxnSp>
        <p:nvCxnSpPr>
          <p:cNvPr id="895" name="Google Shape;895;g31b4d37113e_1_174"/>
          <p:cNvCxnSpPr/>
          <p:nvPr/>
        </p:nvCxnSpPr>
        <p:spPr>
          <a:xfrm flipH="1">
            <a:off x="892300" y="2287925"/>
            <a:ext cx="14400" cy="1496700"/>
          </a:xfrm>
          <a:prstGeom prst="straightConnector1">
            <a:avLst/>
          </a:prstGeom>
          <a:noFill/>
          <a:ln w="76200" cap="flat" cmpd="sng">
            <a:solidFill>
              <a:schemeClr val="dk1"/>
            </a:solidFill>
            <a:prstDash val="solid"/>
            <a:round/>
            <a:headEnd type="none" w="med" len="med"/>
            <a:tailEnd type="triangle" w="med" len="med"/>
          </a:ln>
        </p:spPr>
      </p:cxnSp>
      <p:sp>
        <p:nvSpPr>
          <p:cNvPr id="896" name="Google Shape;896;g31b4d37113e_1_174"/>
          <p:cNvSpPr/>
          <p:nvPr/>
        </p:nvSpPr>
        <p:spPr>
          <a:xfrm>
            <a:off x="2290098" y="4190000"/>
            <a:ext cx="2016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2-isopropyl-3-</a:t>
            </a:r>
            <a:endParaRPr sz="1800" i="1">
              <a:solidFill>
                <a:srgbClr val="002060"/>
              </a:solidFill>
              <a:latin typeface="EB Garamond"/>
              <a:ea typeface="EB Garamond"/>
              <a:cs typeface="EB Garamond"/>
              <a:sym typeface="EB Garamond"/>
            </a:endParaRPr>
          </a:p>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methoxypyrazine</a:t>
            </a:r>
            <a:endParaRPr sz="1800" b="0" i="0" u="none" strike="noStrike" cap="none">
              <a:solidFill>
                <a:srgbClr val="002060"/>
              </a:solidFill>
              <a:latin typeface="EB Garamond"/>
              <a:ea typeface="EB Garamond"/>
              <a:cs typeface="EB Garamond"/>
              <a:sym typeface="EB Garamond"/>
            </a:endParaRPr>
          </a:p>
        </p:txBody>
      </p:sp>
      <p:sp>
        <p:nvSpPr>
          <p:cNvPr id="897" name="Google Shape;897;g31b4d37113e_1_174"/>
          <p:cNvSpPr/>
          <p:nvPr/>
        </p:nvSpPr>
        <p:spPr>
          <a:xfrm>
            <a:off x="9849" y="4174500"/>
            <a:ext cx="17793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2-isobutyl-3-</a:t>
            </a:r>
            <a:endParaRPr sz="1800" i="1">
              <a:solidFill>
                <a:srgbClr val="002060"/>
              </a:solidFill>
              <a:latin typeface="EB Garamond"/>
              <a:ea typeface="EB Garamond"/>
              <a:cs typeface="EB Garamond"/>
              <a:sym typeface="EB Garamond"/>
            </a:endParaRPr>
          </a:p>
          <a:p>
            <a:pPr marL="0" marR="0" lvl="0" indent="0" algn="ctr"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methoxypyrazine</a:t>
            </a:r>
            <a:endParaRPr sz="1800" b="0" i="0" u="none" strike="noStrike" cap="none">
              <a:solidFill>
                <a:srgbClr val="002060"/>
              </a:solidFill>
              <a:latin typeface="EB Garamond"/>
              <a:ea typeface="EB Garamond"/>
              <a:cs typeface="EB Garamond"/>
              <a:sym typeface="EB Garamond"/>
            </a:endParaRPr>
          </a:p>
        </p:txBody>
      </p:sp>
      <p:cxnSp>
        <p:nvCxnSpPr>
          <p:cNvPr id="898" name="Google Shape;898;g31b4d37113e_1_174"/>
          <p:cNvCxnSpPr/>
          <p:nvPr/>
        </p:nvCxnSpPr>
        <p:spPr>
          <a:xfrm flipH="1">
            <a:off x="7933675" y="2287913"/>
            <a:ext cx="14400" cy="1496700"/>
          </a:xfrm>
          <a:prstGeom prst="straightConnector1">
            <a:avLst/>
          </a:prstGeom>
          <a:noFill/>
          <a:ln w="76200" cap="flat" cmpd="sng">
            <a:solidFill>
              <a:schemeClr val="dk1"/>
            </a:solidFill>
            <a:prstDash val="solid"/>
            <a:round/>
            <a:headEnd type="none" w="med" len="med"/>
            <a:tailEnd type="triangle" w="med" len="med"/>
          </a:ln>
        </p:spPr>
      </p:cxnSp>
      <p:sp>
        <p:nvSpPr>
          <p:cNvPr id="899" name="Google Shape;899;g31b4d37113e_1_174"/>
          <p:cNvSpPr/>
          <p:nvPr/>
        </p:nvSpPr>
        <p:spPr>
          <a:xfrm>
            <a:off x="6932575" y="4174500"/>
            <a:ext cx="2434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2,3,5-trimethylpyrazine</a:t>
            </a:r>
            <a:endParaRPr sz="1800" b="0" i="1" u="none" strike="noStrike" cap="none">
              <a:solidFill>
                <a:srgbClr val="002060"/>
              </a:solidFill>
              <a:latin typeface="EB Garamond"/>
              <a:ea typeface="EB Garamond"/>
              <a:cs typeface="EB Garamond"/>
              <a:sym typeface="EB Garamond"/>
            </a:endParaRPr>
          </a:p>
        </p:txBody>
      </p:sp>
      <p:pic>
        <p:nvPicPr>
          <p:cNvPr id="900" name="Google Shape;900;g31b4d37113e_1_174"/>
          <p:cNvPicPr preferRelativeResize="0"/>
          <p:nvPr/>
        </p:nvPicPr>
        <p:blipFill>
          <a:blip r:embed="rId3">
            <a:alphaModFix/>
          </a:blip>
          <a:stretch>
            <a:fillRect/>
          </a:stretch>
        </p:blipFill>
        <p:spPr>
          <a:xfrm>
            <a:off x="3502100" y="2855038"/>
            <a:ext cx="1358400" cy="1113011"/>
          </a:xfrm>
          <a:prstGeom prst="rect">
            <a:avLst/>
          </a:prstGeom>
          <a:noFill/>
          <a:ln>
            <a:noFill/>
          </a:ln>
        </p:spPr>
      </p:pic>
      <p:pic>
        <p:nvPicPr>
          <p:cNvPr id="901" name="Google Shape;901;g31b4d37113e_1_174"/>
          <p:cNvPicPr preferRelativeResize="0"/>
          <p:nvPr/>
        </p:nvPicPr>
        <p:blipFill>
          <a:blip r:embed="rId4">
            <a:alphaModFix/>
          </a:blip>
          <a:stretch>
            <a:fillRect/>
          </a:stretch>
        </p:blipFill>
        <p:spPr>
          <a:xfrm>
            <a:off x="1046300" y="2697539"/>
            <a:ext cx="1496701" cy="1377936"/>
          </a:xfrm>
          <a:prstGeom prst="rect">
            <a:avLst/>
          </a:prstGeom>
          <a:noFill/>
          <a:ln>
            <a:noFill/>
          </a:ln>
        </p:spPr>
      </p:pic>
      <p:pic>
        <p:nvPicPr>
          <p:cNvPr id="902" name="Google Shape;902;g31b4d37113e_1_174"/>
          <p:cNvPicPr preferRelativeResize="0"/>
          <p:nvPr/>
        </p:nvPicPr>
        <p:blipFill>
          <a:blip r:embed="rId5">
            <a:alphaModFix/>
          </a:blip>
          <a:stretch>
            <a:fillRect/>
          </a:stretch>
        </p:blipFill>
        <p:spPr>
          <a:xfrm>
            <a:off x="8271450" y="2907950"/>
            <a:ext cx="1237250" cy="941627"/>
          </a:xfrm>
          <a:prstGeom prst="rect">
            <a:avLst/>
          </a:prstGeom>
          <a:noFill/>
          <a:ln>
            <a:noFill/>
          </a:ln>
        </p:spPr>
      </p:pic>
      <p:pic>
        <p:nvPicPr>
          <p:cNvPr id="903" name="Google Shape;903;g31b4d37113e_1_174"/>
          <p:cNvPicPr preferRelativeResize="0"/>
          <p:nvPr/>
        </p:nvPicPr>
        <p:blipFill>
          <a:blip r:embed="rId6">
            <a:alphaModFix/>
          </a:blip>
          <a:stretch>
            <a:fillRect/>
          </a:stretch>
        </p:blipFill>
        <p:spPr>
          <a:xfrm>
            <a:off x="427053" y="5005993"/>
            <a:ext cx="1131096" cy="1496699"/>
          </a:xfrm>
          <a:prstGeom prst="rect">
            <a:avLst/>
          </a:prstGeom>
          <a:noFill/>
          <a:ln>
            <a:noFill/>
          </a:ln>
        </p:spPr>
      </p:pic>
      <p:pic>
        <p:nvPicPr>
          <p:cNvPr id="904" name="Google Shape;904;g31b4d37113e_1_174"/>
          <p:cNvPicPr preferRelativeResize="0"/>
          <p:nvPr/>
        </p:nvPicPr>
        <p:blipFill>
          <a:blip r:embed="rId7">
            <a:alphaModFix/>
          </a:blip>
          <a:stretch>
            <a:fillRect/>
          </a:stretch>
        </p:blipFill>
        <p:spPr>
          <a:xfrm>
            <a:off x="2543000" y="4746050"/>
            <a:ext cx="2016599" cy="2016599"/>
          </a:xfrm>
          <a:prstGeom prst="rect">
            <a:avLst/>
          </a:prstGeom>
          <a:noFill/>
          <a:ln>
            <a:noFill/>
          </a:ln>
        </p:spPr>
      </p:pic>
      <p:pic>
        <p:nvPicPr>
          <p:cNvPr id="905" name="Google Shape;905;g31b4d37113e_1_174"/>
          <p:cNvPicPr preferRelativeResize="0"/>
          <p:nvPr/>
        </p:nvPicPr>
        <p:blipFill>
          <a:blip r:embed="rId8">
            <a:alphaModFix/>
          </a:blip>
          <a:stretch>
            <a:fillRect/>
          </a:stretch>
        </p:blipFill>
        <p:spPr>
          <a:xfrm>
            <a:off x="7305563" y="5066700"/>
            <a:ext cx="1270624" cy="12706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2fd1efe1b7b_0_191"/>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912" name="Google Shape;912;g2fd1efe1b7b_0_191"/>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10</a:t>
            </a:r>
            <a:endParaRPr sz="1400" b="0" i="0" u="none" strike="noStrike" cap="none">
              <a:solidFill>
                <a:srgbClr val="000000"/>
              </a:solidFill>
              <a:latin typeface="EB Garamond"/>
              <a:ea typeface="EB Garamond"/>
              <a:cs typeface="EB Garamond"/>
              <a:sym typeface="EB Garamond"/>
            </a:endParaRPr>
          </a:p>
        </p:txBody>
      </p:sp>
      <p:sp>
        <p:nvSpPr>
          <p:cNvPr id="913" name="Google Shape;913;g2fd1efe1b7b_0_191"/>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31b4d37113e_1_193"/>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920" name="Google Shape;920;g31b4d37113e_1_193"/>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10</a:t>
            </a:r>
            <a:endParaRPr sz="1400" b="0" i="0" u="none" strike="noStrike" cap="none">
              <a:solidFill>
                <a:srgbClr val="000000"/>
              </a:solidFill>
              <a:latin typeface="EB Garamond"/>
              <a:ea typeface="EB Garamond"/>
              <a:cs typeface="EB Garamond"/>
              <a:sym typeface="EB Garamond"/>
            </a:endParaRPr>
          </a:p>
        </p:txBody>
      </p:sp>
      <p:sp>
        <p:nvSpPr>
          <p:cNvPr id="921" name="Google Shape;921;g31b4d37113e_1_193"/>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Leather</a:t>
            </a:r>
            <a:endParaRPr sz="1400" b="0" i="0" u="none" strike="noStrike" cap="none">
              <a:solidFill>
                <a:srgbClr val="000000"/>
              </a:solidFill>
              <a:latin typeface="EB Garamond"/>
              <a:ea typeface="EB Garamond"/>
              <a:cs typeface="EB Garamond"/>
              <a:sym typeface="EB Garamond"/>
            </a:endParaRPr>
          </a:p>
        </p:txBody>
      </p:sp>
      <p:pic>
        <p:nvPicPr>
          <p:cNvPr id="922" name="Google Shape;922;g31b4d37113e_1_193" title="Chart"/>
          <p:cNvPicPr preferRelativeResize="0"/>
          <p:nvPr/>
        </p:nvPicPr>
        <p:blipFill>
          <a:blip r:embed="rId3">
            <a:alphaModFix/>
          </a:blip>
          <a:stretch>
            <a:fillRect/>
          </a:stretch>
        </p:blipFill>
        <p:spPr>
          <a:xfrm>
            <a:off x="737400" y="860400"/>
            <a:ext cx="9699600" cy="5997601"/>
          </a:xfrm>
          <a:prstGeom prst="rect">
            <a:avLst/>
          </a:prstGeom>
          <a:noFill/>
          <a:ln>
            <a:noFill/>
          </a:ln>
        </p:spPr>
      </p:pic>
      <p:pic>
        <p:nvPicPr>
          <p:cNvPr id="923" name="Google Shape;923;g31b4d37113e_1_193"/>
          <p:cNvPicPr preferRelativeResize="0"/>
          <p:nvPr/>
        </p:nvPicPr>
        <p:blipFill>
          <a:blip r:embed="rId4">
            <a:alphaModFix/>
          </a:blip>
          <a:stretch>
            <a:fillRect/>
          </a:stretch>
        </p:blipFill>
        <p:spPr>
          <a:xfrm>
            <a:off x="10739499" y="797913"/>
            <a:ext cx="1358400" cy="1358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31b4d37113e_1_202"/>
          <p:cNvSpPr txBox="1"/>
          <p:nvPr/>
        </p:nvSpPr>
        <p:spPr>
          <a:xfrm>
            <a:off x="789450" y="369727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Ambient fermentation, (old) b</a:t>
            </a:r>
            <a:r>
              <a:rPr lang="en-GB" sz="2500" b="1" i="0" u="none" strike="noStrike" cap="none">
                <a:solidFill>
                  <a:srgbClr val="002060"/>
                </a:solidFill>
                <a:latin typeface="EB Garamond"/>
                <a:ea typeface="EB Garamond"/>
                <a:cs typeface="EB Garamond"/>
                <a:sym typeface="EB Garamond"/>
              </a:rPr>
              <a:t>arrel ageing</a:t>
            </a:r>
            <a:endParaRPr sz="2500" b="1" i="0" u="none" strike="noStrike" cap="none">
              <a:solidFill>
                <a:srgbClr val="002060"/>
              </a:solidFill>
              <a:latin typeface="EB Garamond"/>
              <a:ea typeface="EB Garamond"/>
              <a:cs typeface="EB Garamond"/>
              <a:sym typeface="EB Garamond"/>
            </a:endParaRPr>
          </a:p>
        </p:txBody>
      </p:sp>
      <p:sp>
        <p:nvSpPr>
          <p:cNvPr id="930" name="Google Shape;930;g31b4d37113e_1_202"/>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931" name="Google Shape;931;g31b4d37113e_1_202"/>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10</a:t>
            </a:r>
            <a:endParaRPr sz="1400" b="0" i="0" u="none" strike="noStrike" cap="none">
              <a:solidFill>
                <a:srgbClr val="000000"/>
              </a:solidFill>
              <a:latin typeface="EB Garamond"/>
              <a:ea typeface="EB Garamond"/>
              <a:cs typeface="EB Garamond"/>
              <a:sym typeface="EB Garamond"/>
            </a:endParaRPr>
          </a:p>
        </p:txBody>
      </p:sp>
      <p:sp>
        <p:nvSpPr>
          <p:cNvPr id="932" name="Google Shape;932;g31b4d37113e_1_202"/>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Wild yeast (Brettanomyces), bottle ageing</a:t>
            </a:r>
            <a:endParaRPr sz="2500" b="1" i="0" u="none" strike="noStrike" cap="none">
              <a:solidFill>
                <a:srgbClr val="002060"/>
              </a:solidFill>
              <a:latin typeface="EB Garamond"/>
              <a:ea typeface="EB Garamond"/>
              <a:cs typeface="EB Garamond"/>
              <a:sym typeface="EB Garamond"/>
            </a:endParaRPr>
          </a:p>
        </p:txBody>
      </p:sp>
      <p:sp>
        <p:nvSpPr>
          <p:cNvPr id="933" name="Google Shape;933;g31b4d37113e_1_202"/>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Leather</a:t>
            </a:r>
            <a:endParaRPr sz="1400" b="0" i="0" u="none" strike="noStrike" cap="none">
              <a:solidFill>
                <a:srgbClr val="000000"/>
              </a:solidFill>
              <a:latin typeface="EB Garamond"/>
              <a:ea typeface="EB Garamond"/>
              <a:cs typeface="EB Garamond"/>
              <a:sym typeface="EB Garamond"/>
            </a:endParaRPr>
          </a:p>
        </p:txBody>
      </p:sp>
      <p:sp>
        <p:nvSpPr>
          <p:cNvPr id="934" name="Google Shape;934;g31b4d37113e_1_202"/>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935" name="Google Shape;935;g31b4d37113e_1_202"/>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00000"/>
              </a:lnSpc>
              <a:spcBef>
                <a:spcPts val="0"/>
              </a:spcBef>
              <a:spcAft>
                <a:spcPts val="0"/>
              </a:spcAft>
              <a:buClr>
                <a:srgbClr val="DDDDDD"/>
              </a:buClr>
              <a:buSzPts val="2500"/>
              <a:buFont typeface="EB Garamond"/>
              <a:buChar char="▲"/>
            </a:pPr>
            <a:r>
              <a:rPr lang="en-GB" sz="2500" b="1">
                <a:solidFill>
                  <a:srgbClr val="002060"/>
                </a:solidFill>
                <a:latin typeface="EB Garamond"/>
                <a:ea typeface="EB Garamond"/>
                <a:cs typeface="EB Garamond"/>
                <a:sym typeface="EB Garamond"/>
              </a:rPr>
              <a:t>Aged Pinot Noir, Rioja</a:t>
            </a:r>
            <a:endParaRPr sz="2500" b="1" i="0" u="none" strike="noStrike" cap="none">
              <a:solidFill>
                <a:srgbClr val="002060"/>
              </a:solidFill>
              <a:latin typeface="EB Garamond"/>
              <a:ea typeface="EB Garamond"/>
              <a:cs typeface="EB Garamond"/>
              <a:sym typeface="EB Garamond"/>
            </a:endParaRPr>
          </a:p>
        </p:txBody>
      </p:sp>
      <p:grpSp>
        <p:nvGrpSpPr>
          <p:cNvPr id="936" name="Google Shape;936;g31b4d37113e_1_202"/>
          <p:cNvGrpSpPr/>
          <p:nvPr/>
        </p:nvGrpSpPr>
        <p:grpSpPr>
          <a:xfrm>
            <a:off x="7912125" y="1876050"/>
            <a:ext cx="2640000" cy="4097100"/>
            <a:chOff x="7226325" y="1876050"/>
            <a:chExt cx="2640000" cy="4097100"/>
          </a:xfrm>
        </p:grpSpPr>
        <p:sp>
          <p:nvSpPr>
            <p:cNvPr id="937" name="Google Shape;937;g31b4d37113e_1_202"/>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938" name="Google Shape;938;g31b4d37113e_1_202"/>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939" name="Google Shape;939;g31b4d37113e_1_202"/>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940" name="Google Shape;940;g31b4d37113e_1_202"/>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941" name="Google Shape;941;g31b4d37113e_1_202"/>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942" name="Google Shape;942;g31b4d37113e_1_202"/>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943" name="Google Shape;943;g31b4d37113e_1_202"/>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944" name="Google Shape;944;g31b4d37113e_1_202"/>
            <p:cNvSpPr/>
            <p:nvPr/>
          </p:nvSpPr>
          <p:spPr>
            <a:xfrm>
              <a:off x="7226325" y="4543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945" name="Google Shape;945;g31b4d37113e_1_202"/>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946" name="Google Shape;946;g31b4d37113e_1_202"/>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947" name="Google Shape;947;g31b4d37113e_1_202"/>
            <p:cNvSpPr/>
            <p:nvPr/>
          </p:nvSpPr>
          <p:spPr>
            <a:xfrm>
              <a:off x="7226325" y="568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948" name="Google Shape;948;g31b4d37113e_1_202"/>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949" name="Google Shape;949;g31b4d37113e_1_202"/>
          <p:cNvSpPr/>
          <p:nvPr/>
        </p:nvSpPr>
        <p:spPr>
          <a:xfrm>
            <a:off x="7912125" y="1876050"/>
            <a:ext cx="2640000" cy="287100"/>
          </a:xfrm>
          <a:prstGeom prst="round2DiagRect">
            <a:avLst>
              <a:gd name="adj1" fmla="val 16667"/>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950" name="Google Shape;950;g31b4d37113e_1_202"/>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sp>
        <p:nvSpPr>
          <p:cNvPr id="951" name="Google Shape;951;g31b4d37113e_1_202"/>
          <p:cNvSpPr/>
          <p:nvPr/>
        </p:nvSpPr>
        <p:spPr>
          <a:xfrm>
            <a:off x="789484" y="1015552"/>
            <a:ext cx="1634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rgbClr val="002060"/>
                </a:solidFill>
                <a:latin typeface="EB Garamond"/>
                <a:ea typeface="EB Garamond"/>
                <a:cs typeface="EB Garamond"/>
                <a:sym typeface="EB Garamond"/>
              </a:rPr>
              <a:t>4-E</a:t>
            </a:r>
            <a:r>
              <a:rPr lang="en-GB" sz="1800" i="1">
                <a:solidFill>
                  <a:srgbClr val="002060"/>
                </a:solidFill>
                <a:latin typeface="EB Garamond"/>
                <a:ea typeface="EB Garamond"/>
                <a:cs typeface="EB Garamond"/>
                <a:sym typeface="EB Garamond"/>
              </a:rPr>
              <a:t>G</a:t>
            </a:r>
            <a:endParaRPr sz="1400" b="0" i="1" u="none" strike="noStrike" cap="none">
              <a:solidFill>
                <a:srgbClr val="00000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Phenols</a:t>
            </a:r>
            <a:endParaRPr sz="1800" b="0" i="0" u="none" strike="noStrike" cap="none">
              <a:solidFill>
                <a:srgbClr val="002060"/>
              </a:solidFill>
              <a:latin typeface="EB Garamond"/>
              <a:ea typeface="EB Garamond"/>
              <a:cs typeface="EB Garamond"/>
              <a:sym typeface="EB Garamond"/>
            </a:endParaRPr>
          </a:p>
        </p:txBody>
      </p:sp>
      <p:sp>
        <p:nvSpPr>
          <p:cNvPr id="952" name="Google Shape;952;g31b4d37113e_1_202"/>
          <p:cNvSpPr/>
          <p:nvPr/>
        </p:nvSpPr>
        <p:spPr>
          <a:xfrm>
            <a:off x="10246548" y="36710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 250 µg/L</a:t>
            </a:r>
            <a:endParaRPr sz="1400" b="0" i="0" u="none" strike="noStrike" cap="none">
              <a:solidFill>
                <a:srgbClr val="000000"/>
              </a:solidFill>
              <a:latin typeface="EB Garamond"/>
              <a:ea typeface="EB Garamond"/>
              <a:cs typeface="EB Garamond"/>
              <a:sym typeface="EB Garamond"/>
            </a:endParaRPr>
          </a:p>
        </p:txBody>
      </p:sp>
      <p:pic>
        <p:nvPicPr>
          <p:cNvPr id="953" name="Google Shape;953;g31b4d37113e_1_202"/>
          <p:cNvPicPr preferRelativeResize="0"/>
          <p:nvPr/>
        </p:nvPicPr>
        <p:blipFill>
          <a:blip r:embed="rId3">
            <a:alphaModFix/>
          </a:blip>
          <a:stretch>
            <a:fillRect/>
          </a:stretch>
        </p:blipFill>
        <p:spPr>
          <a:xfrm>
            <a:off x="10815700" y="2246225"/>
            <a:ext cx="1020300" cy="1302145"/>
          </a:xfrm>
          <a:prstGeom prst="rect">
            <a:avLst/>
          </a:prstGeom>
          <a:noFill/>
          <a:ln>
            <a:noFill/>
          </a:ln>
        </p:spPr>
      </p:pic>
      <p:graphicFrame>
        <p:nvGraphicFramePr>
          <p:cNvPr id="954" name="Google Shape;954;g31b4d37113e_1_202"/>
          <p:cNvGraphicFramePr/>
          <p:nvPr/>
        </p:nvGraphicFramePr>
        <p:xfrm>
          <a:off x="11044275" y="4507250"/>
          <a:ext cx="1162050" cy="2173923"/>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1:0"/>
                      </a:ext>
                    </a:extLst>
                  </a:tcPr>
                </a:tc>
                <a:tc>
                  <a:txBody>
                    <a:bodyPr/>
                    <a:lstStyle/>
                    <a:p>
                      <a:pPr marL="0" lvl="0" indent="0" algn="l" rtl="0">
                        <a:lnSpc>
                          <a:spcPct val="115000"/>
                        </a:lnSpc>
                        <a:spcBef>
                          <a:spcPts val="0"/>
                        </a:spcBef>
                        <a:spcAft>
                          <a:spcPts val="0"/>
                        </a:spcAft>
                        <a:buNone/>
                      </a:pPr>
                      <a:r>
                        <a:rPr lang="en-GB" sz="1000"/>
                        <a:t>Banana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2:0"/>
                      </a:ext>
                    </a:extLst>
                  </a:tcPr>
                </a:tc>
                <a:tc>
                  <a:txBody>
                    <a:bodyPr/>
                    <a:lstStyle/>
                    <a:p>
                      <a:pPr marL="0" lvl="0" indent="0" algn="l" rtl="0">
                        <a:lnSpc>
                          <a:spcPct val="115000"/>
                        </a:lnSpc>
                        <a:spcBef>
                          <a:spcPts val="0"/>
                        </a:spcBef>
                        <a:spcAft>
                          <a:spcPts val="0"/>
                        </a:spcAft>
                        <a:buNone/>
                      </a:pPr>
                      <a:r>
                        <a:rPr lang="en-GB" sz="1000"/>
                        <a:t>Violet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3:0"/>
                      </a:ext>
                    </a:extLst>
                  </a:tcPr>
                </a:tc>
                <a:tc>
                  <a:txBody>
                    <a:bodyPr/>
                    <a:lstStyle/>
                    <a:p>
                      <a:pPr marL="0" lvl="0" indent="0" algn="l" rtl="0">
                        <a:lnSpc>
                          <a:spcPct val="115000"/>
                        </a:lnSpc>
                        <a:spcBef>
                          <a:spcPts val="0"/>
                        </a:spcBef>
                        <a:spcAft>
                          <a:spcPts val="0"/>
                        </a:spcAft>
                        <a:buNone/>
                      </a:pPr>
                      <a:r>
                        <a:rPr lang="en-GB" sz="1000"/>
                        <a:t>Eucalyptus</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4:0"/>
                      </a:ext>
                    </a:extLst>
                  </a:tcPr>
                </a:tc>
                <a:tc>
                  <a:txBody>
                    <a:bodyPr/>
                    <a:lstStyle/>
                    <a:p>
                      <a:pPr marL="0" lvl="0" indent="0" algn="l" rtl="0">
                        <a:lnSpc>
                          <a:spcPct val="115000"/>
                        </a:lnSpc>
                        <a:spcBef>
                          <a:spcPts val="0"/>
                        </a:spcBef>
                        <a:spcAft>
                          <a:spcPts val="0"/>
                        </a:spcAft>
                        <a:buNone/>
                      </a:pPr>
                      <a:r>
                        <a:rPr lang="en-GB" sz="1000"/>
                        <a:t>Black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5:0"/>
                      </a:ext>
                    </a:extLst>
                  </a:tcPr>
                </a:tc>
                <a:tc>
                  <a:txBody>
                    <a:bodyPr/>
                    <a:lstStyle/>
                    <a:p>
                      <a:pPr marL="0" lvl="0" indent="0" algn="l" rtl="0">
                        <a:lnSpc>
                          <a:spcPct val="115000"/>
                        </a:lnSpc>
                        <a:spcBef>
                          <a:spcPts val="0"/>
                        </a:spcBef>
                        <a:spcAft>
                          <a:spcPts val="0"/>
                        </a:spcAft>
                        <a:buNone/>
                      </a:pPr>
                      <a:r>
                        <a:rPr lang="en-GB" sz="1000"/>
                        <a:t>Acidic</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6:0"/>
                      </a:ext>
                    </a:extLst>
                  </a:tcPr>
                </a:tc>
                <a:tc>
                  <a:txBody>
                    <a:bodyPr/>
                    <a:lstStyle/>
                    <a:p>
                      <a:pPr marL="0" lvl="0" indent="0" algn="l" rtl="0">
                        <a:lnSpc>
                          <a:spcPct val="115000"/>
                        </a:lnSpc>
                        <a:spcBef>
                          <a:spcPts val="0"/>
                        </a:spcBef>
                        <a:spcAft>
                          <a:spcPts val="0"/>
                        </a:spcAft>
                        <a:buNone/>
                      </a:pPr>
                      <a:r>
                        <a:rPr lang="en-GB" sz="1000"/>
                        <a:t>Vanilla</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7:0"/>
                      </a:ext>
                    </a:extLst>
                  </a:tcPr>
                </a:tc>
                <a:tc>
                  <a:txBody>
                    <a:bodyPr/>
                    <a:lstStyle/>
                    <a:p>
                      <a:pPr marL="0" lvl="0" indent="0" algn="l" rtl="0">
                        <a:lnSpc>
                          <a:spcPct val="115000"/>
                        </a:lnSpc>
                        <a:spcBef>
                          <a:spcPts val="0"/>
                        </a:spcBef>
                        <a:spcAft>
                          <a:spcPts val="0"/>
                        </a:spcAft>
                        <a:buNone/>
                      </a:pPr>
                      <a:r>
                        <a:rPr lang="en-GB" sz="1000"/>
                        <a:t>Coconut</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8:0"/>
                      </a:ext>
                    </a:extLst>
                  </a:tcPr>
                </a:tc>
                <a:tc>
                  <a:txBody>
                    <a:bodyPr/>
                    <a:lstStyle/>
                    <a:p>
                      <a:pPr marL="0" lvl="0" indent="0" algn="l" rtl="0">
                        <a:lnSpc>
                          <a:spcPct val="115000"/>
                        </a:lnSpc>
                        <a:spcBef>
                          <a:spcPts val="0"/>
                        </a:spcBef>
                        <a:spcAft>
                          <a:spcPts val="0"/>
                        </a:spcAft>
                        <a:buNone/>
                      </a:pPr>
                      <a:r>
                        <a:rPr lang="en-GB" sz="1000"/>
                        <a:t>Chocolate</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9:0"/>
                      </a:ext>
                    </a:extLst>
                  </a:tcPr>
                </a:tc>
                <a:tc>
                  <a:txBody>
                    <a:bodyPr/>
                    <a:lstStyle/>
                    <a:p>
                      <a:pPr marL="0" lvl="0" indent="0" algn="l" rtl="0">
                        <a:lnSpc>
                          <a:spcPct val="115000"/>
                        </a:lnSpc>
                        <a:spcBef>
                          <a:spcPts val="0"/>
                        </a:spcBef>
                        <a:spcAft>
                          <a:spcPts val="0"/>
                        </a:spcAft>
                        <a:buNone/>
                      </a:pPr>
                      <a:r>
                        <a:rPr lang="en-GB" sz="1000"/>
                        <a:t>Leather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54:9:1"/>
                      </a:ext>
                    </a:extLst>
                  </a:tcPr>
                </a:tc>
                <a:extLst>
                  <a:ext uri="{0D108BD9-81ED-4DB2-BD59-A6C34878D82A}">
                    <a16:rowId xmlns:a16="http://schemas.microsoft.com/office/drawing/2014/main" val="10009"/>
                  </a:ext>
                </a:extLst>
              </a:tr>
            </a:tbl>
          </a:graphicData>
        </a:graphic>
      </p:graphicFrame>
      <p:pic>
        <p:nvPicPr>
          <p:cNvPr id="955" name="Google Shape;955;g31b4d37113e_1_202"/>
          <p:cNvPicPr preferRelativeResize="0"/>
          <p:nvPr/>
        </p:nvPicPr>
        <p:blipFill>
          <a:blip r:embed="rId4">
            <a:alphaModFix/>
          </a:blip>
          <a:stretch>
            <a:fillRect/>
          </a:stretch>
        </p:blipFill>
        <p:spPr>
          <a:xfrm>
            <a:off x="10739499" y="797913"/>
            <a:ext cx="1358400" cy="1358400"/>
          </a:xfrm>
          <a:prstGeom prst="rect">
            <a:avLst/>
          </a:prstGeom>
          <a:noFill/>
          <a:ln>
            <a:noFill/>
          </a:ln>
        </p:spPr>
      </p:pic>
      <p:sp>
        <p:nvSpPr>
          <p:cNvPr id="956" name="Google Shape;956;g31b4d37113e_1_202"/>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Tertiary flavour</a:t>
            </a:r>
            <a:endParaRPr>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ccc293299b_0_95"/>
          <p:cNvSpPr txBox="1">
            <a:spLocks noGrp="1"/>
          </p:cNvSpPr>
          <p:nvPr>
            <p:ph type="body" idx="1"/>
          </p:nvPr>
        </p:nvSpPr>
        <p:spPr>
          <a:xfrm>
            <a:off x="804725" y="830425"/>
            <a:ext cx="7339500" cy="6021300"/>
          </a:xfrm>
          <a:prstGeom prst="rect">
            <a:avLst/>
          </a:prstGeom>
          <a:noFill/>
          <a:ln>
            <a:noFill/>
          </a:ln>
        </p:spPr>
        <p:txBody>
          <a:bodyPr spcFirstLastPara="1" wrap="square" lIns="91425" tIns="45700" rIns="91425" bIns="45700" anchor="t" anchorCtr="0">
            <a:noAutofit/>
          </a:bodyPr>
          <a:lstStyle/>
          <a:p>
            <a:pPr marL="628650" lvl="0" indent="-628650" algn="l" rtl="0">
              <a:lnSpc>
                <a:spcPct val="90000"/>
              </a:lnSpc>
              <a:spcBef>
                <a:spcPts val="1000"/>
              </a:spcBef>
              <a:spcAft>
                <a:spcPts val="0"/>
              </a:spcAft>
              <a:buSzPts val="3200"/>
              <a:buFont typeface="Noto Sans"/>
              <a:buChar char="▲"/>
            </a:pPr>
            <a:r>
              <a:rPr lang="en-GB" sz="3200"/>
              <a:t>This session</a:t>
            </a:r>
            <a:endParaRPr/>
          </a:p>
          <a:p>
            <a:pPr marL="990000" lvl="1" indent="-619124" algn="l" rtl="0">
              <a:lnSpc>
                <a:spcPct val="90000"/>
              </a:lnSpc>
              <a:spcBef>
                <a:spcPts val="500"/>
              </a:spcBef>
              <a:spcAft>
                <a:spcPts val="0"/>
              </a:spcAft>
              <a:buSzPts val="3000"/>
              <a:buFont typeface="Noto Sans"/>
              <a:buChar char="❑"/>
            </a:pPr>
            <a:r>
              <a:rPr lang="en-GB" sz="3000"/>
              <a:t>11 samples</a:t>
            </a:r>
            <a:endParaRPr sz="3000"/>
          </a:p>
          <a:p>
            <a:pPr marL="990000" lvl="1" indent="-619124" algn="l" rtl="0">
              <a:lnSpc>
                <a:spcPct val="90000"/>
              </a:lnSpc>
              <a:spcBef>
                <a:spcPts val="500"/>
              </a:spcBef>
              <a:spcAft>
                <a:spcPts val="0"/>
              </a:spcAft>
              <a:buSzPts val="3000"/>
              <a:buFont typeface="Noto Sans"/>
              <a:buChar char="❑"/>
            </a:pPr>
            <a:r>
              <a:rPr lang="en-GB" sz="3000"/>
              <a:t>Same base wine</a:t>
            </a:r>
            <a:endParaRPr sz="3000"/>
          </a:p>
          <a:p>
            <a:pPr marL="990000" lvl="1" indent="-619124" algn="l" rtl="0">
              <a:lnSpc>
                <a:spcPct val="90000"/>
              </a:lnSpc>
              <a:spcBef>
                <a:spcPts val="500"/>
              </a:spcBef>
              <a:spcAft>
                <a:spcPts val="0"/>
              </a:spcAft>
              <a:buSzPts val="3000"/>
              <a:buFont typeface="Noto Sans"/>
              <a:buChar char="❑"/>
            </a:pPr>
            <a:r>
              <a:rPr lang="en-GB" sz="3000"/>
              <a:t>Food-grade flavour compounds</a:t>
            </a:r>
            <a:endParaRPr sz="3000"/>
          </a:p>
          <a:p>
            <a:pPr marL="990000" lvl="1" indent="-619124" algn="l" rtl="0">
              <a:lnSpc>
                <a:spcPct val="90000"/>
              </a:lnSpc>
              <a:spcBef>
                <a:spcPts val="500"/>
              </a:spcBef>
              <a:spcAft>
                <a:spcPts val="0"/>
              </a:spcAft>
              <a:buSzPts val="3000"/>
              <a:buFont typeface="Noto Sans"/>
              <a:buChar char="❑"/>
            </a:pPr>
            <a:r>
              <a:rPr lang="en-GB" sz="3000"/>
              <a:t>Safe to smell and taste</a:t>
            </a:r>
            <a:endParaRPr sz="3000"/>
          </a:p>
          <a:p>
            <a:pPr marL="914400" lvl="0" indent="0" algn="l" rtl="0">
              <a:lnSpc>
                <a:spcPct val="90000"/>
              </a:lnSpc>
              <a:spcBef>
                <a:spcPts val="500"/>
              </a:spcBef>
              <a:spcAft>
                <a:spcPts val="0"/>
              </a:spcAft>
              <a:buNone/>
            </a:pPr>
            <a:endParaRPr sz="3000"/>
          </a:p>
          <a:p>
            <a:pPr marL="990000" lvl="1" indent="-619124" algn="l" rtl="0">
              <a:lnSpc>
                <a:spcPct val="90000"/>
              </a:lnSpc>
              <a:spcBef>
                <a:spcPts val="500"/>
              </a:spcBef>
              <a:spcAft>
                <a:spcPts val="0"/>
              </a:spcAft>
              <a:buSzPts val="3000"/>
              <a:buChar char="❑"/>
            </a:pPr>
            <a:r>
              <a:rPr lang="en-GB" sz="3000"/>
              <a:t>Trying the samples</a:t>
            </a:r>
            <a:endParaRPr sz="3000"/>
          </a:p>
          <a:p>
            <a:pPr marL="990000" lvl="1" indent="-619124" algn="l" rtl="0">
              <a:lnSpc>
                <a:spcPct val="90000"/>
              </a:lnSpc>
              <a:spcBef>
                <a:spcPts val="500"/>
              </a:spcBef>
              <a:spcAft>
                <a:spcPts val="0"/>
              </a:spcAft>
              <a:buSzPts val="3000"/>
              <a:buFont typeface="Noto Sans"/>
              <a:buChar char="❑"/>
            </a:pPr>
            <a:r>
              <a:rPr lang="en-GB" sz="3000"/>
              <a:t>Blind tasting test </a:t>
            </a:r>
            <a:endParaRPr sz="3000"/>
          </a:p>
          <a:p>
            <a:pPr marL="990000" lvl="1" indent="-619124" algn="l" rtl="0">
              <a:lnSpc>
                <a:spcPct val="90000"/>
              </a:lnSpc>
              <a:spcBef>
                <a:spcPts val="500"/>
              </a:spcBef>
              <a:spcAft>
                <a:spcPts val="0"/>
              </a:spcAft>
              <a:buSzPts val="3000"/>
              <a:buChar char="❑"/>
            </a:pPr>
            <a:r>
              <a:rPr lang="en-GB" sz="3000"/>
              <a:t>Blending activity </a:t>
            </a:r>
            <a:endParaRPr sz="3000"/>
          </a:p>
          <a:p>
            <a:pPr marL="457200" lvl="0" indent="0" algn="l" rtl="0">
              <a:lnSpc>
                <a:spcPct val="90000"/>
              </a:lnSpc>
              <a:spcBef>
                <a:spcPts val="500"/>
              </a:spcBef>
              <a:spcAft>
                <a:spcPts val="0"/>
              </a:spcAft>
              <a:buNone/>
            </a:pPr>
            <a:endParaRPr sz="3000"/>
          </a:p>
          <a:p>
            <a:pPr marL="990000" lvl="1" indent="-619124" algn="l" rtl="0">
              <a:lnSpc>
                <a:spcPct val="90000"/>
              </a:lnSpc>
              <a:spcBef>
                <a:spcPts val="500"/>
              </a:spcBef>
              <a:spcAft>
                <a:spcPts val="0"/>
              </a:spcAft>
              <a:buSzPts val="3000"/>
              <a:buChar char="❑"/>
            </a:pPr>
            <a:r>
              <a:rPr lang="en-GB" sz="3000"/>
              <a:t>Powerpoint slides</a:t>
            </a:r>
            <a:endParaRPr sz="3000"/>
          </a:p>
          <a:p>
            <a:pPr marL="179999" lvl="0" indent="0" algn="l" rtl="0">
              <a:lnSpc>
                <a:spcPct val="90000"/>
              </a:lnSpc>
              <a:spcBef>
                <a:spcPts val="500"/>
              </a:spcBef>
              <a:spcAft>
                <a:spcPts val="0"/>
              </a:spcAft>
              <a:buSzPts val="1800"/>
              <a:buNone/>
            </a:pPr>
            <a:endParaRPr sz="3200">
              <a:solidFill>
                <a:srgbClr val="002060"/>
              </a:solidFill>
            </a:endParaRPr>
          </a:p>
        </p:txBody>
      </p:sp>
      <p:sp>
        <p:nvSpPr>
          <p:cNvPr id="261" name="Google Shape;261;g2ccc293299b_0_95"/>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262" name="Google Shape;262;g2ccc293299b_0_95"/>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Introduction</a:t>
            </a:r>
            <a:endParaRPr sz="1800" b="0" i="0" u="none" strike="noStrike" cap="none">
              <a:solidFill>
                <a:srgbClr val="F5F4F4"/>
              </a:solidFill>
              <a:latin typeface="EB Garamond"/>
              <a:ea typeface="EB Garamond"/>
              <a:cs typeface="EB Garamond"/>
              <a:sym typeface="EB Garamond"/>
            </a:endParaRPr>
          </a:p>
        </p:txBody>
      </p:sp>
      <p:pic>
        <p:nvPicPr>
          <p:cNvPr id="263" name="Google Shape;263;g2ccc293299b_0_95"/>
          <p:cNvPicPr preferRelativeResize="0"/>
          <p:nvPr/>
        </p:nvPicPr>
        <p:blipFill>
          <a:blip r:embed="rId3">
            <a:alphaModFix/>
          </a:blip>
          <a:stretch>
            <a:fillRect/>
          </a:stretch>
        </p:blipFill>
        <p:spPr>
          <a:xfrm>
            <a:off x="9458038" y="623800"/>
            <a:ext cx="2183526" cy="2183526"/>
          </a:xfrm>
          <a:prstGeom prst="rect">
            <a:avLst/>
          </a:prstGeom>
          <a:noFill/>
          <a:ln>
            <a:noFill/>
          </a:ln>
        </p:spPr>
      </p:pic>
      <p:pic>
        <p:nvPicPr>
          <p:cNvPr id="264" name="Google Shape;264;g2ccc293299b_0_95" title="1.jpg"/>
          <p:cNvPicPr preferRelativeResize="0"/>
          <p:nvPr/>
        </p:nvPicPr>
        <p:blipFill>
          <a:blip r:embed="rId4">
            <a:alphaModFix/>
          </a:blip>
          <a:stretch>
            <a:fillRect/>
          </a:stretch>
        </p:blipFill>
        <p:spPr>
          <a:xfrm>
            <a:off x="8552350" y="3378201"/>
            <a:ext cx="3742976" cy="28492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37f1fe1be2f_0_124"/>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973" name="Google Shape;973;g37f1fe1be2f_0_124"/>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974" name="Google Shape;974;g37f1fe1be2f_0_124"/>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 </a:t>
            </a:r>
            <a:endParaRPr sz="1400" b="0" i="0" u="none" strike="noStrike" cap="none">
              <a:solidFill>
                <a:srgbClr val="000000"/>
              </a:solidFill>
              <a:latin typeface="EB Garamond"/>
              <a:ea typeface="EB Garamond"/>
              <a:cs typeface="EB Garamond"/>
              <a:sym typeface="EB Garamond"/>
            </a:endParaRPr>
          </a:p>
        </p:txBody>
      </p:sp>
      <p:sp>
        <p:nvSpPr>
          <p:cNvPr id="975" name="Google Shape;975;g37f1fe1be2f_0_124"/>
          <p:cNvSpPr txBox="1">
            <a:spLocks noGrp="1"/>
          </p:cNvSpPr>
          <p:nvPr>
            <p:ph type="title"/>
          </p:nvPr>
        </p:nvSpPr>
        <p:spPr>
          <a:xfrm>
            <a:off x="838200" y="669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Specific anosmia rates</a:t>
            </a:r>
            <a:endParaRPr/>
          </a:p>
        </p:txBody>
      </p:sp>
      <p:graphicFrame>
        <p:nvGraphicFramePr>
          <p:cNvPr id="976" name="Google Shape;976;g37f1fe1be2f_0_124"/>
          <p:cNvGraphicFramePr/>
          <p:nvPr/>
        </p:nvGraphicFramePr>
        <p:xfrm>
          <a:off x="1295388" y="2593400"/>
          <a:ext cx="9601225" cy="2684145"/>
        </p:xfrm>
        <a:graphic>
          <a:graphicData uri="http://schemas.openxmlformats.org/drawingml/2006/table">
            <a:tbl>
              <a:tblPr>
                <a:noFill/>
                <a:tableStyleId>{8A0FEC9F-6592-4B4C-8695-C5B987580649}</a:tableStyleId>
              </a:tblPr>
              <a:tblGrid>
                <a:gridCol w="656725">
                  <a:extLst>
                    <a:ext uri="{9D8B030D-6E8A-4147-A177-3AD203B41FA5}">
                      <a16:colId xmlns:a16="http://schemas.microsoft.com/office/drawing/2014/main" val="20000"/>
                    </a:ext>
                  </a:extLst>
                </a:gridCol>
                <a:gridCol w="2981500">
                  <a:extLst>
                    <a:ext uri="{9D8B030D-6E8A-4147-A177-3AD203B41FA5}">
                      <a16:colId xmlns:a16="http://schemas.microsoft.com/office/drawing/2014/main" val="20001"/>
                    </a:ext>
                  </a:extLst>
                </a:gridCol>
                <a:gridCol w="4283375">
                  <a:extLst>
                    <a:ext uri="{9D8B030D-6E8A-4147-A177-3AD203B41FA5}">
                      <a16:colId xmlns:a16="http://schemas.microsoft.com/office/drawing/2014/main" val="20002"/>
                    </a:ext>
                  </a:extLst>
                </a:gridCol>
                <a:gridCol w="1679625">
                  <a:extLst>
                    <a:ext uri="{9D8B030D-6E8A-4147-A177-3AD203B41FA5}">
                      <a16:colId xmlns:a16="http://schemas.microsoft.com/office/drawing/2014/main" val="20003"/>
                    </a:ext>
                  </a:extLst>
                </a:gridCol>
              </a:tblGrid>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6</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Acidic</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(tartaric acid)</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NA</a:t>
                      </a:r>
                      <a:endParaRPr sz="28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7</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Vanilla</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(vanillin)</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5%</a:t>
                      </a:r>
                      <a:endParaRPr sz="28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8</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Coconut</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(whisky lactone)</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6%</a:t>
                      </a:r>
                      <a:endParaRPr sz="28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9</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Chocolate</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(2,3,5-trimethylpyrazine)</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3%</a:t>
                      </a:r>
                      <a:endParaRPr sz="28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48577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10</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Leather</a:t>
                      </a:r>
                      <a:endParaRPr sz="30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9E9E9E"/>
                      </a:solidFill>
                      <a:prstDash val="solid"/>
                      <a:round/>
                      <a:headEnd type="none" w="sm" len="sm"/>
                      <a:tailEnd type="none" w="sm" len="sm"/>
                    </a:lnT>
                    <a:lnB w="63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(4-EG)</a:t>
                      </a:r>
                      <a:endParaRPr sz="2800" i="1">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9E9E9E"/>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800">
                          <a:solidFill>
                            <a:srgbClr val="203076"/>
                          </a:solidFill>
                          <a:latin typeface="EB Garamond"/>
                          <a:ea typeface="EB Garamond"/>
                          <a:cs typeface="EB Garamond"/>
                          <a:sym typeface="EB Garamond"/>
                        </a:rPr>
                        <a:t>2%</a:t>
                      </a:r>
                      <a:endParaRPr sz="2800">
                        <a:solidFill>
                          <a:srgbClr val="203076"/>
                        </a:solidFill>
                        <a:latin typeface="EB Garamond"/>
                        <a:ea typeface="EB Garamond"/>
                        <a:cs typeface="EB Garamond"/>
                        <a:sym typeface="EB Garamond"/>
                      </a:endParaRPr>
                    </a:p>
                  </a:txBody>
                  <a:tcPr marL="28575" marR="28575" marT="19050" marB="19050" anchor="b">
                    <a:lnL w="6350" cap="flat" cmpd="sng">
                      <a:solidFill>
                        <a:srgbClr val="9E9E9E"/>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2a2c674f146_0_386"/>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983" name="Google Shape;983;g2a2c674f146_0_386"/>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Rehearsal</a:t>
            </a:r>
            <a:endParaRPr sz="1800" b="0" i="0" u="none" strike="noStrike" cap="none">
              <a:solidFill>
                <a:srgbClr val="F5F4F4"/>
              </a:solidFill>
              <a:latin typeface="EB Garamond"/>
              <a:ea typeface="EB Garamond"/>
              <a:cs typeface="EB Garamond"/>
              <a:sym typeface="EB Garamond"/>
            </a:endParaRPr>
          </a:p>
        </p:txBody>
      </p:sp>
      <p:graphicFrame>
        <p:nvGraphicFramePr>
          <p:cNvPr id="984" name="Google Shape;984;g2a2c674f146_0_386"/>
          <p:cNvGraphicFramePr/>
          <p:nvPr/>
        </p:nvGraphicFramePr>
        <p:xfrm>
          <a:off x="1181163" y="1194625"/>
          <a:ext cx="9829675" cy="5430786"/>
        </p:xfrm>
        <a:graphic>
          <a:graphicData uri="http://schemas.openxmlformats.org/drawingml/2006/table">
            <a:tbl>
              <a:tblPr>
                <a:noFill/>
                <a:tableStyleId>{8A0FEC9F-6592-4B4C-8695-C5B987580649}</a:tableStyleId>
              </a:tblPr>
              <a:tblGrid>
                <a:gridCol w="1042375">
                  <a:extLst>
                    <a:ext uri="{9D8B030D-6E8A-4147-A177-3AD203B41FA5}">
                      <a16:colId xmlns:a16="http://schemas.microsoft.com/office/drawing/2014/main" val="20000"/>
                    </a:ext>
                  </a:extLst>
                </a:gridCol>
                <a:gridCol w="4054875">
                  <a:extLst>
                    <a:ext uri="{9D8B030D-6E8A-4147-A177-3AD203B41FA5}">
                      <a16:colId xmlns:a16="http://schemas.microsoft.com/office/drawing/2014/main" val="20001"/>
                    </a:ext>
                  </a:extLst>
                </a:gridCol>
                <a:gridCol w="4732425">
                  <a:extLst>
                    <a:ext uri="{9D8B030D-6E8A-4147-A177-3AD203B41FA5}">
                      <a16:colId xmlns:a16="http://schemas.microsoft.com/office/drawing/2014/main" val="20002"/>
                    </a:ext>
                  </a:extLst>
                </a:gridCol>
              </a:tblGrid>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0: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Green bell pepper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0: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(3-isobutyl-2-methoxypyrazine)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0:2"/>
                      </a:ext>
                    </a:extLst>
                  </a:tcPr>
                </a:tc>
                <a:extLst>
                  <a:ext uri="{0D108BD9-81ED-4DB2-BD59-A6C34878D82A}">
                    <a16:rowId xmlns:a16="http://schemas.microsoft.com/office/drawing/2014/main" val="10000"/>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2</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1: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Banana</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1: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(isoamyl acetate)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1:2"/>
                      </a:ext>
                    </a:extLst>
                  </a:tcPr>
                </a:tc>
                <a:extLst>
                  <a:ext uri="{0D108BD9-81ED-4DB2-BD59-A6C34878D82A}">
                    <a16:rowId xmlns:a16="http://schemas.microsoft.com/office/drawing/2014/main" val="10001"/>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3</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2: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Violet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2: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(β-ionone)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2:2"/>
                      </a:ext>
                    </a:extLst>
                  </a:tcPr>
                </a:tc>
                <a:extLst>
                  <a:ext uri="{0D108BD9-81ED-4DB2-BD59-A6C34878D82A}">
                    <a16:rowId xmlns:a16="http://schemas.microsoft.com/office/drawing/2014/main" val="10002"/>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4</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3: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Eucalyptus</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3: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(eucalyptol)</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3:2"/>
                      </a:ext>
                    </a:extLst>
                  </a:tcPr>
                </a:tc>
                <a:extLst>
                  <a:ext uri="{0D108BD9-81ED-4DB2-BD59-A6C34878D82A}">
                    <a16:rowId xmlns:a16="http://schemas.microsoft.com/office/drawing/2014/main" val="10003"/>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5</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4: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Black pepper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4: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(rotundone)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4:2"/>
                      </a:ext>
                    </a:extLst>
                  </a:tcPr>
                </a:tc>
                <a:extLst>
                  <a:ext uri="{0D108BD9-81ED-4DB2-BD59-A6C34878D82A}">
                    <a16:rowId xmlns:a16="http://schemas.microsoft.com/office/drawing/2014/main" val="10004"/>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6</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5: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Acidic</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5: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(tartaric acid)</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5:2"/>
                      </a:ext>
                    </a:extLst>
                  </a:tcPr>
                </a:tc>
                <a:extLst>
                  <a:ext uri="{0D108BD9-81ED-4DB2-BD59-A6C34878D82A}">
                    <a16:rowId xmlns:a16="http://schemas.microsoft.com/office/drawing/2014/main" val="10005"/>
                  </a:ext>
                </a:extLst>
              </a:tr>
              <a:tr h="599325">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7</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6: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Vanilla</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6: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(vanillin)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6:2"/>
                      </a:ext>
                    </a:extLst>
                  </a:tcPr>
                </a:tc>
                <a:extLst>
                  <a:ext uri="{0D108BD9-81ED-4DB2-BD59-A6C34878D82A}">
                    <a16:rowId xmlns:a16="http://schemas.microsoft.com/office/drawing/2014/main" val="10006"/>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8</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7: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Coconut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7: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(whisky lactone)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7:2"/>
                      </a:ext>
                    </a:extLst>
                  </a:tcPr>
                </a:tc>
                <a:extLst>
                  <a:ext uri="{0D108BD9-81ED-4DB2-BD59-A6C34878D82A}">
                    <a16:rowId xmlns:a16="http://schemas.microsoft.com/office/drawing/2014/main" val="10007"/>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9</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8: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Chocolate</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8: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(2,3,5-trimethylpyrazine)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8:2"/>
                      </a:ext>
                    </a:extLst>
                  </a:tcPr>
                </a:tc>
                <a:extLst>
                  <a:ext uri="{0D108BD9-81ED-4DB2-BD59-A6C34878D82A}">
                    <a16:rowId xmlns:a16="http://schemas.microsoft.com/office/drawing/2014/main" val="10008"/>
                  </a:ext>
                </a:extLst>
              </a:tr>
              <a:tr h="446500">
                <a:tc>
                  <a:txBody>
                    <a:bodyPr/>
                    <a:lstStyle/>
                    <a:p>
                      <a:pPr marL="0" lvl="0" indent="0" algn="ctr"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10</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9: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Leather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9: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(4-EG)</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984:9:2"/>
                      </a:ext>
                    </a:extLst>
                  </a:tcPr>
                </a:tc>
                <a:extLst>
                  <a:ext uri="{0D108BD9-81ED-4DB2-BD59-A6C34878D82A}">
                    <a16:rowId xmlns:a16="http://schemas.microsoft.com/office/drawing/2014/main" val="10009"/>
                  </a:ext>
                </a:extLst>
              </a:tr>
            </a:tbl>
          </a:graphicData>
        </a:graphic>
      </p:graphicFrame>
      <p:sp>
        <p:nvSpPr>
          <p:cNvPr id="985" name="Google Shape;985;g2a2c674f146_0_386"/>
          <p:cNvSpPr txBox="1">
            <a:spLocks noGrp="1"/>
          </p:cNvSpPr>
          <p:nvPr>
            <p:ph type="body" idx="1"/>
          </p:nvPr>
        </p:nvSpPr>
        <p:spPr>
          <a:xfrm>
            <a:off x="804725" y="449425"/>
            <a:ext cx="10917000" cy="8175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Overview + explanation water samples</a:t>
            </a:r>
            <a:endParaRPr sz="3200">
              <a:solidFill>
                <a:schemeClr val="dk1"/>
              </a:solidFill>
            </a:endParaRPr>
          </a:p>
          <a:p>
            <a:pPr marL="685800" lvl="0" indent="0" algn="l" rtl="0">
              <a:lnSpc>
                <a:spcPct val="90000"/>
              </a:lnSpc>
              <a:spcBef>
                <a:spcPts val="0"/>
              </a:spcBef>
              <a:spcAft>
                <a:spcPts val="0"/>
              </a:spcAft>
              <a:buSzPts val="1800"/>
              <a:buNone/>
            </a:pPr>
            <a:endParaRPr sz="32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339cb938211_0_163"/>
          <p:cNvSpPr txBox="1">
            <a:spLocks noGrp="1"/>
          </p:cNvSpPr>
          <p:nvPr>
            <p:ph type="body" idx="1"/>
          </p:nvPr>
        </p:nvSpPr>
        <p:spPr>
          <a:xfrm>
            <a:off x="804725" y="525625"/>
            <a:ext cx="10917000" cy="12222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Options</a:t>
            </a:r>
            <a:endParaRPr sz="3200">
              <a:solidFill>
                <a:schemeClr val="dk1"/>
              </a:solidFill>
            </a:endParaRPr>
          </a:p>
        </p:txBody>
      </p:sp>
      <p:sp>
        <p:nvSpPr>
          <p:cNvPr id="1036" name="Google Shape;1036;g339cb938211_0_163"/>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037" name="Google Shape;1037;g339cb938211_0_163"/>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Blind tasting test</a:t>
            </a:r>
            <a:endParaRPr sz="1800" b="0" i="0" u="none" strike="noStrike" cap="none">
              <a:solidFill>
                <a:srgbClr val="F5F4F4"/>
              </a:solidFill>
              <a:latin typeface="EB Garamond"/>
              <a:ea typeface="EB Garamond"/>
              <a:cs typeface="EB Garamond"/>
              <a:sym typeface="EB Garamond"/>
            </a:endParaRPr>
          </a:p>
        </p:txBody>
      </p:sp>
      <p:graphicFrame>
        <p:nvGraphicFramePr>
          <p:cNvPr id="1038" name="Google Shape;1038;g339cb938211_0_163"/>
          <p:cNvGraphicFramePr/>
          <p:nvPr/>
        </p:nvGraphicFramePr>
        <p:xfrm>
          <a:off x="1181163" y="1194625"/>
          <a:ext cx="9829675" cy="5430786"/>
        </p:xfrm>
        <a:graphic>
          <a:graphicData uri="http://schemas.openxmlformats.org/drawingml/2006/table">
            <a:tbl>
              <a:tblPr>
                <a:noFill/>
                <a:tableStyleId>{8A0FEC9F-6592-4B4C-8695-C5B987580649}</a:tableStyleId>
              </a:tblPr>
              <a:tblGrid>
                <a:gridCol w="1042375">
                  <a:extLst>
                    <a:ext uri="{9D8B030D-6E8A-4147-A177-3AD203B41FA5}">
                      <a16:colId xmlns:a16="http://schemas.microsoft.com/office/drawing/2014/main" val="20000"/>
                    </a:ext>
                  </a:extLst>
                </a:gridCol>
                <a:gridCol w="4054875">
                  <a:extLst>
                    <a:ext uri="{9D8B030D-6E8A-4147-A177-3AD203B41FA5}">
                      <a16:colId xmlns:a16="http://schemas.microsoft.com/office/drawing/2014/main" val="20001"/>
                    </a:ext>
                  </a:extLst>
                </a:gridCol>
                <a:gridCol w="4732425">
                  <a:extLst>
                    <a:ext uri="{9D8B030D-6E8A-4147-A177-3AD203B41FA5}">
                      <a16:colId xmlns:a16="http://schemas.microsoft.com/office/drawing/2014/main" val="20002"/>
                    </a:ext>
                  </a:extLst>
                </a:gridCol>
              </a:tblGrid>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0: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Acidic</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0: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(tartaric acid)</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0:2"/>
                      </a:ext>
                    </a:extLst>
                  </a:tcPr>
                </a:tc>
                <a:extLst>
                  <a:ext uri="{0D108BD9-81ED-4DB2-BD59-A6C34878D82A}">
                    <a16:rowId xmlns:a16="http://schemas.microsoft.com/office/drawing/2014/main" val="10000"/>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1: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Banana</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1: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(isoamyl acetate)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1:2"/>
                      </a:ext>
                    </a:extLst>
                  </a:tcPr>
                </a:tc>
                <a:extLst>
                  <a:ext uri="{0D108BD9-81ED-4DB2-BD59-A6C34878D82A}">
                    <a16:rowId xmlns:a16="http://schemas.microsoft.com/office/drawing/2014/main" val="10001"/>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2: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Black pepper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2: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(rotundone)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2:2"/>
                      </a:ext>
                    </a:extLst>
                  </a:tcPr>
                </a:tc>
                <a:extLst>
                  <a:ext uri="{0D108BD9-81ED-4DB2-BD59-A6C34878D82A}">
                    <a16:rowId xmlns:a16="http://schemas.microsoft.com/office/drawing/2014/main" val="10002"/>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3: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Chocolate</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3: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(2,3,5-trimethylpyrazine)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3:2"/>
                      </a:ext>
                    </a:extLst>
                  </a:tcPr>
                </a:tc>
                <a:extLst>
                  <a:ext uri="{0D108BD9-81ED-4DB2-BD59-A6C34878D82A}">
                    <a16:rowId xmlns:a16="http://schemas.microsoft.com/office/drawing/2014/main" val="10003"/>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4: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Coconut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4: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(whisky lactone)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4:2"/>
                      </a:ext>
                    </a:extLst>
                  </a:tcPr>
                </a:tc>
                <a:extLst>
                  <a:ext uri="{0D108BD9-81ED-4DB2-BD59-A6C34878D82A}">
                    <a16:rowId xmlns:a16="http://schemas.microsoft.com/office/drawing/2014/main" val="10004"/>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5: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Eucalyptus</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5: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(eucalyptol)</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5:2"/>
                      </a:ext>
                    </a:extLst>
                  </a:tcPr>
                </a:tc>
                <a:extLst>
                  <a:ext uri="{0D108BD9-81ED-4DB2-BD59-A6C34878D82A}">
                    <a16:rowId xmlns:a16="http://schemas.microsoft.com/office/drawing/2014/main" val="10005"/>
                  </a:ext>
                </a:extLst>
              </a:tr>
              <a:tr h="599325">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6: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Green bell pepper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6: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(3-isobutyl-2-methoxypyrazine)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6:2"/>
                      </a:ext>
                    </a:extLst>
                  </a:tcPr>
                </a:tc>
                <a:extLst>
                  <a:ext uri="{0D108BD9-81ED-4DB2-BD59-A6C34878D82A}">
                    <a16:rowId xmlns:a16="http://schemas.microsoft.com/office/drawing/2014/main" val="10006"/>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7: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Leather</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7: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(4-EG)</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7:2"/>
                      </a:ext>
                    </a:extLst>
                  </a:tcPr>
                </a:tc>
                <a:extLst>
                  <a:ext uri="{0D108BD9-81ED-4DB2-BD59-A6C34878D82A}">
                    <a16:rowId xmlns:a16="http://schemas.microsoft.com/office/drawing/2014/main" val="10007"/>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8: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Vanilla</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8: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(vanillin)</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8:2"/>
                      </a:ext>
                    </a:extLst>
                  </a:tcPr>
                </a:tc>
                <a:extLst>
                  <a:ext uri="{0D108BD9-81ED-4DB2-BD59-A6C34878D82A}">
                    <a16:rowId xmlns:a16="http://schemas.microsoft.com/office/drawing/2014/main" val="10008"/>
                  </a:ext>
                </a:extLst>
              </a:tr>
              <a:tr h="446500">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9:0"/>
                      </a:ext>
                    </a:extLst>
                  </a:tcPr>
                </a:tc>
                <a:tc>
                  <a:txBody>
                    <a:bodyPr/>
                    <a:lstStyle/>
                    <a:p>
                      <a:pPr marL="0" lvl="0" indent="0" algn="l" rtl="0">
                        <a:lnSpc>
                          <a:spcPct val="115000"/>
                        </a:lnSpc>
                        <a:spcBef>
                          <a:spcPts val="0"/>
                        </a:spcBef>
                        <a:spcAft>
                          <a:spcPts val="0"/>
                        </a:spcAft>
                        <a:buNone/>
                      </a:pPr>
                      <a:r>
                        <a:rPr lang="en-GB" sz="3000">
                          <a:solidFill>
                            <a:srgbClr val="203076"/>
                          </a:solidFill>
                          <a:latin typeface="EB Garamond"/>
                          <a:ea typeface="EB Garamond"/>
                          <a:cs typeface="EB Garamond"/>
                          <a:sym typeface="EB Garamond"/>
                        </a:rPr>
                        <a:t>Violet</a:t>
                      </a:r>
                      <a:endParaRPr sz="3000">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9:1"/>
                      </a:ext>
                    </a:extLst>
                  </a:tcPr>
                </a:tc>
                <a:tc>
                  <a:txBody>
                    <a:bodyPr/>
                    <a:lstStyle/>
                    <a:p>
                      <a:pPr marL="0" lvl="0" indent="0" algn="l" rtl="0">
                        <a:lnSpc>
                          <a:spcPct val="115000"/>
                        </a:lnSpc>
                        <a:spcBef>
                          <a:spcPts val="0"/>
                        </a:spcBef>
                        <a:spcAft>
                          <a:spcPts val="0"/>
                        </a:spcAft>
                        <a:buNone/>
                      </a:pPr>
                      <a:r>
                        <a:rPr lang="en-GB" sz="2800" i="1">
                          <a:solidFill>
                            <a:srgbClr val="203076"/>
                          </a:solidFill>
                          <a:latin typeface="EB Garamond"/>
                          <a:ea typeface="EB Garamond"/>
                          <a:cs typeface="EB Garamond"/>
                          <a:sym typeface="EB Garamond"/>
                        </a:rPr>
                        <a:t>(β-ionone)</a:t>
                      </a:r>
                      <a:endParaRPr sz="2800" i="1">
                        <a:solidFill>
                          <a:srgbClr val="203076"/>
                        </a:solidFill>
                        <a:latin typeface="EB Garamond"/>
                        <a:ea typeface="EB Garamond"/>
                        <a:cs typeface="EB Garamond"/>
                        <a:sym typeface="EB Garamond"/>
                      </a:endParaRPr>
                    </a:p>
                  </a:txBody>
                  <a:tcPr marL="28575" marR="28575" marT="19050" marB="19050" anchor="b">
                    <a:lnL w="7050" cap="flat" cmpd="sng">
                      <a:solidFill>
                        <a:srgbClr val="9E9E9E">
                          <a:alpha val="0"/>
                        </a:srgbClr>
                      </a:solidFill>
                      <a:prstDash val="solid"/>
                      <a:round/>
                      <a:headEnd type="none" w="sm" len="sm"/>
                      <a:tailEnd type="none" w="sm" len="sm"/>
                    </a:lnL>
                    <a:lnR w="7050" cap="flat" cmpd="sng">
                      <a:solidFill>
                        <a:srgbClr val="9E9E9E">
                          <a:alpha val="0"/>
                        </a:srgbClr>
                      </a:solidFill>
                      <a:prstDash val="solid"/>
                      <a:round/>
                      <a:headEnd type="none" w="sm" len="sm"/>
                      <a:tailEnd type="none" w="sm" len="sm"/>
                    </a:lnR>
                    <a:lnT w="7050" cap="flat" cmpd="sng">
                      <a:solidFill>
                        <a:srgbClr val="9E9E9E">
                          <a:alpha val="0"/>
                        </a:srgbClr>
                      </a:solidFill>
                      <a:prstDash val="solid"/>
                      <a:round/>
                      <a:headEnd type="none" w="sm" len="sm"/>
                      <a:tailEnd type="none" w="sm" len="sm"/>
                    </a:lnT>
                    <a:lnB w="7050" cap="flat" cmpd="sng">
                      <a:solidFill>
                        <a:srgbClr val="9E9E9E">
                          <a:alpha val="0"/>
                        </a:srgbClr>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38:9:2"/>
                      </a:ext>
                    </a:extLst>
                  </a:tcPr>
                </a:tc>
                <a:extLst>
                  <a:ext uri="{0D108BD9-81ED-4DB2-BD59-A6C34878D82A}">
                    <a16:rowId xmlns:a16="http://schemas.microsoft.com/office/drawing/2014/main" val="10009"/>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2b334d42e9e_0_348"/>
          <p:cNvSpPr txBox="1">
            <a:spLocks noGrp="1"/>
          </p:cNvSpPr>
          <p:nvPr>
            <p:ph type="body" idx="1"/>
          </p:nvPr>
        </p:nvSpPr>
        <p:spPr>
          <a:xfrm>
            <a:off x="804725" y="830425"/>
            <a:ext cx="10917000" cy="4878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green bell pepper</a:t>
            </a:r>
            <a:r>
              <a:rPr lang="en-GB" sz="3200">
                <a:solidFill>
                  <a:schemeClr val="dk1"/>
                </a:solidFill>
              </a:rPr>
              <a:t> and </a:t>
            </a:r>
            <a:r>
              <a:rPr lang="en-GB" sz="3200" b="1">
                <a:solidFill>
                  <a:schemeClr val="dk1"/>
                </a:solidFill>
              </a:rPr>
              <a:t>eucalyptus</a:t>
            </a:r>
            <a:endParaRPr sz="3200" b="1">
              <a:solidFill>
                <a:schemeClr val="dk1"/>
              </a:solidFill>
            </a:endParaRPr>
          </a:p>
          <a:p>
            <a:pPr marL="457200" lvl="0" indent="0" algn="l" rtl="0">
              <a:lnSpc>
                <a:spcPct val="90000"/>
              </a:lnSpc>
              <a:spcBef>
                <a:spcPts val="0"/>
              </a:spcBef>
              <a:spcAft>
                <a:spcPts val="0"/>
              </a:spcAft>
              <a:buNone/>
            </a:pPr>
            <a:endParaRPr sz="3200">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1099" name="Google Shape;1099;g2b334d42e9e_0_348"/>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00" name="Google Shape;1100;g2b334d42e9e_0_348"/>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2b334d42e9e_0_382"/>
          <p:cNvSpPr txBox="1">
            <a:spLocks noGrp="1"/>
          </p:cNvSpPr>
          <p:nvPr>
            <p:ph type="body" idx="1"/>
          </p:nvPr>
        </p:nvSpPr>
        <p:spPr>
          <a:xfrm>
            <a:off x="804725" y="830425"/>
            <a:ext cx="10917000" cy="5601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violet</a:t>
            </a:r>
            <a:r>
              <a:rPr lang="en-GB" sz="3200">
                <a:solidFill>
                  <a:schemeClr val="dk1"/>
                </a:solidFill>
              </a:rPr>
              <a:t> and </a:t>
            </a:r>
            <a:r>
              <a:rPr lang="en-GB" sz="3200" b="1">
                <a:solidFill>
                  <a:schemeClr val="dk1"/>
                </a:solidFill>
              </a:rPr>
              <a:t>banana</a:t>
            </a:r>
            <a:endParaRPr sz="3200" b="1">
              <a:solidFill>
                <a:schemeClr val="dk1"/>
              </a:solidFill>
            </a:endParaRPr>
          </a:p>
          <a:p>
            <a:pPr marL="457200" lvl="0" indent="0" algn="l" rtl="0">
              <a:lnSpc>
                <a:spcPct val="90000"/>
              </a:lnSpc>
              <a:spcBef>
                <a:spcPts val="0"/>
              </a:spcBef>
              <a:spcAft>
                <a:spcPts val="0"/>
              </a:spcAft>
              <a:buNone/>
            </a:pPr>
            <a:endParaRPr sz="3200">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1117" name="Google Shape;1117;g2b334d42e9e_0_382"/>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18" name="Google Shape;1118;g2b334d42e9e_0_382"/>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g2b334d42e9e_0_399"/>
          <p:cNvSpPr txBox="1">
            <a:spLocks noGrp="1"/>
          </p:cNvSpPr>
          <p:nvPr>
            <p:ph type="body" idx="1"/>
          </p:nvPr>
        </p:nvSpPr>
        <p:spPr>
          <a:xfrm>
            <a:off x="804725" y="830425"/>
            <a:ext cx="10917000" cy="7194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coconut</a:t>
            </a:r>
            <a:r>
              <a:rPr lang="en-GB" sz="3200">
                <a:solidFill>
                  <a:schemeClr val="dk1"/>
                </a:solidFill>
              </a:rPr>
              <a:t> and </a:t>
            </a:r>
            <a:r>
              <a:rPr lang="en-GB" sz="3200" b="1">
                <a:solidFill>
                  <a:schemeClr val="dk1"/>
                </a:solidFill>
              </a:rPr>
              <a:t>vanilla</a:t>
            </a:r>
            <a:endParaRPr sz="3200" b="1">
              <a:solidFill>
                <a:schemeClr val="dk1"/>
              </a:solidFill>
            </a:endParaRPr>
          </a:p>
          <a:p>
            <a:pPr marL="457200" lvl="0" indent="0" algn="l" rtl="0">
              <a:lnSpc>
                <a:spcPct val="90000"/>
              </a:lnSpc>
              <a:spcBef>
                <a:spcPts val="0"/>
              </a:spcBef>
              <a:spcAft>
                <a:spcPts val="0"/>
              </a:spcAft>
              <a:buNone/>
            </a:pPr>
            <a:endParaRPr sz="3200">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1135" name="Google Shape;1135;g2b334d42e9e_0_399"/>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36" name="Google Shape;1136;g2b334d42e9e_0_399"/>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2b334d42e9e_0_416"/>
          <p:cNvSpPr txBox="1">
            <a:spLocks noGrp="1"/>
          </p:cNvSpPr>
          <p:nvPr>
            <p:ph type="body" idx="1"/>
          </p:nvPr>
        </p:nvSpPr>
        <p:spPr>
          <a:xfrm>
            <a:off x="804725" y="830425"/>
            <a:ext cx="10917000" cy="7194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coconut</a:t>
            </a:r>
            <a:r>
              <a:rPr lang="en-GB" sz="3200">
                <a:solidFill>
                  <a:schemeClr val="dk1"/>
                </a:solidFill>
              </a:rPr>
              <a:t>/</a:t>
            </a:r>
            <a:r>
              <a:rPr lang="en-GB" sz="3200" b="1">
                <a:solidFill>
                  <a:schemeClr val="dk1"/>
                </a:solidFill>
              </a:rPr>
              <a:t>vanilla</a:t>
            </a:r>
            <a:r>
              <a:rPr lang="en-GB" sz="3200">
                <a:solidFill>
                  <a:schemeClr val="dk1"/>
                </a:solidFill>
              </a:rPr>
              <a:t> and </a:t>
            </a:r>
            <a:r>
              <a:rPr lang="en-GB" sz="3200" b="1">
                <a:solidFill>
                  <a:schemeClr val="dk1"/>
                </a:solidFill>
              </a:rPr>
              <a:t>chocolate</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1153" name="Google Shape;1153;g2b334d42e9e_0_416"/>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54" name="Google Shape;1154;g2b334d42e9e_0_416"/>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g2b334d42e9e_0_450"/>
          <p:cNvSpPr txBox="1">
            <a:spLocks noGrp="1"/>
          </p:cNvSpPr>
          <p:nvPr>
            <p:ph type="body" idx="1"/>
          </p:nvPr>
        </p:nvSpPr>
        <p:spPr>
          <a:xfrm>
            <a:off x="804725" y="830425"/>
            <a:ext cx="10917000" cy="6066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coconut</a:t>
            </a:r>
            <a:r>
              <a:rPr lang="en-GB" sz="3200">
                <a:solidFill>
                  <a:schemeClr val="dk1"/>
                </a:solidFill>
              </a:rPr>
              <a:t>/</a:t>
            </a:r>
            <a:r>
              <a:rPr lang="en-GB" sz="3200" b="1">
                <a:solidFill>
                  <a:schemeClr val="dk1"/>
                </a:solidFill>
              </a:rPr>
              <a:t>vanilla</a:t>
            </a:r>
            <a:r>
              <a:rPr lang="en-GB" sz="3200">
                <a:solidFill>
                  <a:schemeClr val="dk1"/>
                </a:solidFill>
              </a:rPr>
              <a:t>/</a:t>
            </a:r>
            <a:r>
              <a:rPr lang="en-GB" sz="3200" b="1">
                <a:solidFill>
                  <a:schemeClr val="dk1"/>
                </a:solidFill>
              </a:rPr>
              <a:t>chocolate</a:t>
            </a:r>
            <a:r>
              <a:rPr lang="en-GB" sz="3200">
                <a:solidFill>
                  <a:schemeClr val="dk1"/>
                </a:solidFill>
              </a:rPr>
              <a:t> and </a:t>
            </a:r>
            <a:r>
              <a:rPr lang="en-GB" sz="3200" b="1">
                <a:solidFill>
                  <a:schemeClr val="dk1"/>
                </a:solidFill>
              </a:rPr>
              <a:t>black pepper</a:t>
            </a:r>
            <a:endParaRPr sz="3200" b="1">
              <a:solidFill>
                <a:schemeClr val="dk1"/>
              </a:solidFill>
            </a:endParaRPr>
          </a:p>
          <a:p>
            <a:pPr marL="457200" lvl="0" indent="0" algn="l" rtl="0">
              <a:lnSpc>
                <a:spcPct val="90000"/>
              </a:lnSpc>
              <a:spcBef>
                <a:spcPts val="0"/>
              </a:spcBef>
              <a:spcAft>
                <a:spcPts val="0"/>
              </a:spcAft>
              <a:buSzPts val="1800"/>
              <a:buNone/>
            </a:pPr>
            <a:endParaRPr sz="3200">
              <a:solidFill>
                <a:srgbClr val="002060"/>
              </a:solidFill>
            </a:endParaRPr>
          </a:p>
        </p:txBody>
      </p:sp>
      <p:sp>
        <p:nvSpPr>
          <p:cNvPr id="1171" name="Google Shape;1171;g2b334d42e9e_0_45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72" name="Google Shape;1172;g2b334d42e9e_0_45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g2b334d42e9e_0_467"/>
          <p:cNvSpPr txBox="1">
            <a:spLocks noGrp="1"/>
          </p:cNvSpPr>
          <p:nvPr>
            <p:ph type="body" idx="1"/>
          </p:nvPr>
        </p:nvSpPr>
        <p:spPr>
          <a:xfrm>
            <a:off x="804725" y="830425"/>
            <a:ext cx="10917000" cy="702000"/>
          </a:xfrm>
          <a:prstGeom prst="rect">
            <a:avLst/>
          </a:prstGeom>
          <a:noFill/>
          <a:ln>
            <a:noFill/>
          </a:ln>
        </p:spPr>
        <p:txBody>
          <a:bodyPr spcFirstLastPara="1" wrap="square" lIns="91425" tIns="45700" rIns="91425" bIns="45700" anchor="t" anchorCtr="0">
            <a:noAutofit/>
          </a:bodyPr>
          <a:lstStyle/>
          <a:p>
            <a:pPr marL="622300" lvl="0" indent="-622300" algn="l" rtl="0">
              <a:lnSpc>
                <a:spcPct val="90000"/>
              </a:lnSpc>
              <a:spcBef>
                <a:spcPts val="0"/>
              </a:spcBef>
              <a:spcAft>
                <a:spcPts val="0"/>
              </a:spcAft>
              <a:buClr>
                <a:schemeClr val="dk1"/>
              </a:buClr>
              <a:buSzPts val="3200"/>
              <a:buFont typeface="Noto Sans"/>
              <a:buChar char="▲"/>
            </a:pPr>
            <a:r>
              <a:rPr lang="en-GB" sz="3200">
                <a:solidFill>
                  <a:schemeClr val="dk1"/>
                </a:solidFill>
              </a:rPr>
              <a:t>Blend: </a:t>
            </a:r>
            <a:r>
              <a:rPr lang="en-GB" sz="3200" b="1">
                <a:solidFill>
                  <a:schemeClr val="dk1"/>
                </a:solidFill>
              </a:rPr>
              <a:t>coconut</a:t>
            </a:r>
            <a:r>
              <a:rPr lang="en-GB" sz="3200">
                <a:solidFill>
                  <a:schemeClr val="dk1"/>
                </a:solidFill>
              </a:rPr>
              <a:t>/</a:t>
            </a:r>
            <a:r>
              <a:rPr lang="en-GB" sz="3200" b="1">
                <a:solidFill>
                  <a:schemeClr val="dk1"/>
                </a:solidFill>
              </a:rPr>
              <a:t>vanilla</a:t>
            </a:r>
            <a:r>
              <a:rPr lang="en-GB" sz="3200">
                <a:solidFill>
                  <a:schemeClr val="dk1"/>
                </a:solidFill>
              </a:rPr>
              <a:t>/</a:t>
            </a:r>
            <a:r>
              <a:rPr lang="en-GB" sz="3200" b="1">
                <a:solidFill>
                  <a:schemeClr val="dk1"/>
                </a:solidFill>
              </a:rPr>
              <a:t>chocolate</a:t>
            </a:r>
            <a:r>
              <a:rPr lang="en-GB" sz="3200">
                <a:solidFill>
                  <a:schemeClr val="dk1"/>
                </a:solidFill>
              </a:rPr>
              <a:t>/</a:t>
            </a:r>
            <a:r>
              <a:rPr lang="en-GB" sz="3200" b="1">
                <a:solidFill>
                  <a:schemeClr val="dk1"/>
                </a:solidFill>
              </a:rPr>
              <a:t>black pepper</a:t>
            </a:r>
            <a:r>
              <a:rPr lang="en-GB" sz="3200">
                <a:solidFill>
                  <a:schemeClr val="dk1"/>
                </a:solidFill>
              </a:rPr>
              <a:t> and </a:t>
            </a:r>
            <a:r>
              <a:rPr lang="en-GB" sz="3200" b="1">
                <a:solidFill>
                  <a:schemeClr val="dk1"/>
                </a:solidFill>
              </a:rPr>
              <a:t>leather</a:t>
            </a:r>
            <a:endParaRPr sz="3200" b="1">
              <a:solidFill>
                <a:srgbClr val="002060"/>
              </a:solidFill>
            </a:endParaRPr>
          </a:p>
        </p:txBody>
      </p:sp>
      <p:sp>
        <p:nvSpPr>
          <p:cNvPr id="1189" name="Google Shape;1189;g2b334d42e9e_0_467"/>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190" name="Google Shape;1190;g2b334d42e9e_0_467"/>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g2ccc293299b_0_0"/>
          <p:cNvSpPr txBox="1">
            <a:spLocks noGrp="1"/>
          </p:cNvSpPr>
          <p:nvPr>
            <p:ph type="body" idx="1"/>
          </p:nvPr>
        </p:nvSpPr>
        <p:spPr>
          <a:xfrm>
            <a:off x="804725" y="830425"/>
            <a:ext cx="10917000" cy="940800"/>
          </a:xfrm>
          <a:prstGeom prst="rect">
            <a:avLst/>
          </a:prstGeom>
          <a:noFill/>
          <a:ln>
            <a:noFill/>
          </a:ln>
        </p:spPr>
        <p:txBody>
          <a:bodyPr spcFirstLastPara="1" wrap="square" lIns="91425" tIns="45700" rIns="91425" bIns="45700" anchor="t" anchorCtr="0">
            <a:noAutofit/>
          </a:bodyPr>
          <a:lstStyle/>
          <a:p>
            <a:pPr marL="622300" lvl="0" indent="-615950" algn="l" rtl="0">
              <a:lnSpc>
                <a:spcPct val="90000"/>
              </a:lnSpc>
              <a:spcBef>
                <a:spcPts val="0"/>
              </a:spcBef>
              <a:spcAft>
                <a:spcPts val="0"/>
              </a:spcAft>
              <a:buClr>
                <a:schemeClr val="dk1"/>
              </a:buClr>
              <a:buSzPts val="3100"/>
              <a:buFont typeface="Noto Sans"/>
              <a:buChar char="▲"/>
            </a:pPr>
            <a:r>
              <a:rPr lang="en-GB" sz="3100">
                <a:solidFill>
                  <a:schemeClr val="dk1"/>
                </a:solidFill>
              </a:rPr>
              <a:t>Blend: </a:t>
            </a:r>
            <a:r>
              <a:rPr lang="en-GB" sz="3100" b="1">
                <a:solidFill>
                  <a:schemeClr val="dk1"/>
                </a:solidFill>
              </a:rPr>
              <a:t>coconut</a:t>
            </a:r>
            <a:r>
              <a:rPr lang="en-GB" sz="3100">
                <a:solidFill>
                  <a:schemeClr val="dk1"/>
                </a:solidFill>
              </a:rPr>
              <a:t>/</a:t>
            </a:r>
            <a:r>
              <a:rPr lang="en-GB" sz="3100" b="1">
                <a:solidFill>
                  <a:schemeClr val="dk1"/>
                </a:solidFill>
              </a:rPr>
              <a:t>vanilla</a:t>
            </a:r>
            <a:r>
              <a:rPr lang="en-GB" sz="3100">
                <a:solidFill>
                  <a:schemeClr val="dk1"/>
                </a:solidFill>
              </a:rPr>
              <a:t>/</a:t>
            </a:r>
            <a:r>
              <a:rPr lang="en-GB" sz="3100" b="1">
                <a:solidFill>
                  <a:schemeClr val="dk1"/>
                </a:solidFill>
              </a:rPr>
              <a:t>chocolate</a:t>
            </a:r>
            <a:r>
              <a:rPr lang="en-GB" sz="3100">
                <a:solidFill>
                  <a:schemeClr val="dk1"/>
                </a:solidFill>
              </a:rPr>
              <a:t> and </a:t>
            </a:r>
            <a:r>
              <a:rPr lang="en-GB" sz="3100" b="1">
                <a:solidFill>
                  <a:schemeClr val="dk1"/>
                </a:solidFill>
              </a:rPr>
              <a:t>eucalyptus</a:t>
            </a:r>
            <a:r>
              <a:rPr lang="en-GB" sz="3100">
                <a:solidFill>
                  <a:schemeClr val="dk1"/>
                </a:solidFill>
              </a:rPr>
              <a:t>/</a:t>
            </a:r>
            <a:r>
              <a:rPr lang="en-GB" sz="3100" b="1">
                <a:solidFill>
                  <a:schemeClr val="dk1"/>
                </a:solidFill>
              </a:rPr>
              <a:t>green bell pepper</a:t>
            </a:r>
            <a:endParaRPr sz="3100" b="1">
              <a:solidFill>
                <a:srgbClr val="002060"/>
              </a:solidFill>
            </a:endParaRPr>
          </a:p>
        </p:txBody>
      </p:sp>
      <p:sp>
        <p:nvSpPr>
          <p:cNvPr id="1207" name="Google Shape;1207;g2ccc293299b_0_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208" name="Google Shape;1208;g2ccc293299b_0_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8ca7fcb841_0_4"/>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289" name="Google Shape;289;g28ca7fcb841_0_4"/>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290" name="Google Shape;290;g28ca7fcb841_0_4"/>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a:solidFill>
                  <a:schemeClr val="lt1"/>
                </a:solidFill>
                <a:latin typeface="EB Garamond"/>
                <a:ea typeface="EB Garamond"/>
                <a:cs typeface="EB Garamond"/>
                <a:sym typeface="EB Garamond"/>
              </a:rPr>
              <a:t>Green bell pepper </a:t>
            </a:r>
            <a:endParaRPr sz="1400" b="0" i="0" u="none" strike="noStrike" cap="none">
              <a:solidFill>
                <a:srgbClr val="000000"/>
              </a:solidFill>
              <a:latin typeface="EB Garamond"/>
              <a:ea typeface="EB Garamond"/>
              <a:cs typeface="EB Garamond"/>
              <a:sym typeface="EB Garamond"/>
            </a:endParaRPr>
          </a:p>
        </p:txBody>
      </p:sp>
      <p:pic>
        <p:nvPicPr>
          <p:cNvPr id="291" name="Google Shape;291;g28ca7fcb841_0_4"/>
          <p:cNvPicPr preferRelativeResize="0"/>
          <p:nvPr/>
        </p:nvPicPr>
        <p:blipFill>
          <a:blip r:embed="rId3">
            <a:alphaModFix/>
          </a:blip>
          <a:stretch>
            <a:fillRect/>
          </a:stretch>
        </p:blipFill>
        <p:spPr>
          <a:xfrm>
            <a:off x="10481999" y="708000"/>
            <a:ext cx="1710001" cy="1710001"/>
          </a:xfrm>
          <a:prstGeom prst="rect">
            <a:avLst/>
          </a:prstGeom>
          <a:noFill/>
          <a:ln>
            <a:noFill/>
          </a:ln>
        </p:spPr>
      </p:pic>
      <p:pic>
        <p:nvPicPr>
          <p:cNvPr id="292" name="Google Shape;292;g28ca7fcb841_0_4" title="Chart"/>
          <p:cNvPicPr preferRelativeResize="0"/>
          <p:nvPr/>
        </p:nvPicPr>
        <p:blipFill>
          <a:blip r:embed="rId4">
            <a:alphaModFix/>
          </a:blip>
          <a:stretch>
            <a:fillRect/>
          </a:stretch>
        </p:blipFill>
        <p:spPr>
          <a:xfrm>
            <a:off x="737400" y="860400"/>
            <a:ext cx="9699600" cy="59976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g32946a1d351_1_147"/>
          <p:cNvSpPr txBox="1">
            <a:spLocks noGrp="1"/>
          </p:cNvSpPr>
          <p:nvPr>
            <p:ph type="body" idx="1"/>
          </p:nvPr>
        </p:nvSpPr>
        <p:spPr>
          <a:xfrm>
            <a:off x="804725" y="830425"/>
            <a:ext cx="10917000" cy="940800"/>
          </a:xfrm>
          <a:prstGeom prst="rect">
            <a:avLst/>
          </a:prstGeom>
          <a:noFill/>
          <a:ln>
            <a:noFill/>
          </a:ln>
        </p:spPr>
        <p:txBody>
          <a:bodyPr spcFirstLastPara="1" wrap="square" lIns="91425" tIns="45700" rIns="91425" bIns="45700" anchor="t" anchorCtr="0">
            <a:noAutofit/>
          </a:bodyPr>
          <a:lstStyle/>
          <a:p>
            <a:pPr marL="622300" lvl="0" indent="-615950" algn="l" rtl="0">
              <a:lnSpc>
                <a:spcPct val="90000"/>
              </a:lnSpc>
              <a:spcBef>
                <a:spcPts val="0"/>
              </a:spcBef>
              <a:spcAft>
                <a:spcPts val="0"/>
              </a:spcAft>
              <a:buClr>
                <a:schemeClr val="dk1"/>
              </a:buClr>
              <a:buSzPts val="3100"/>
              <a:buFont typeface="Noto Sans"/>
              <a:buChar char="▲"/>
            </a:pPr>
            <a:r>
              <a:rPr lang="en-GB" sz="3100">
                <a:solidFill>
                  <a:schemeClr val="dk1"/>
                </a:solidFill>
              </a:rPr>
              <a:t>Blend: </a:t>
            </a:r>
            <a:r>
              <a:rPr lang="en-GB" sz="3100" b="1">
                <a:solidFill>
                  <a:schemeClr val="dk1"/>
                </a:solidFill>
              </a:rPr>
              <a:t>coconut</a:t>
            </a:r>
            <a:r>
              <a:rPr lang="en-GB" sz="3100">
                <a:solidFill>
                  <a:schemeClr val="dk1"/>
                </a:solidFill>
              </a:rPr>
              <a:t>/</a:t>
            </a:r>
            <a:r>
              <a:rPr lang="en-GB" sz="3100" b="1">
                <a:solidFill>
                  <a:schemeClr val="dk1"/>
                </a:solidFill>
              </a:rPr>
              <a:t>vanilla</a:t>
            </a:r>
            <a:r>
              <a:rPr lang="en-GB" sz="3100">
                <a:solidFill>
                  <a:schemeClr val="dk1"/>
                </a:solidFill>
              </a:rPr>
              <a:t>/</a:t>
            </a:r>
            <a:r>
              <a:rPr lang="en-GB" sz="3100" b="1">
                <a:solidFill>
                  <a:schemeClr val="dk1"/>
                </a:solidFill>
              </a:rPr>
              <a:t>chocolate</a:t>
            </a:r>
            <a:r>
              <a:rPr lang="en-GB" sz="3100">
                <a:solidFill>
                  <a:schemeClr val="dk1"/>
                </a:solidFill>
              </a:rPr>
              <a:t>/</a:t>
            </a:r>
            <a:r>
              <a:rPr lang="en-GB" sz="3100" b="1">
                <a:solidFill>
                  <a:schemeClr val="dk1"/>
                </a:solidFill>
              </a:rPr>
              <a:t>eucalyptus</a:t>
            </a:r>
            <a:r>
              <a:rPr lang="en-GB" sz="3100">
                <a:solidFill>
                  <a:schemeClr val="dk1"/>
                </a:solidFill>
              </a:rPr>
              <a:t>/</a:t>
            </a:r>
            <a:r>
              <a:rPr lang="en-GB" sz="3100" b="1">
                <a:solidFill>
                  <a:schemeClr val="dk1"/>
                </a:solidFill>
              </a:rPr>
              <a:t>green bell pepper</a:t>
            </a:r>
            <a:r>
              <a:rPr lang="en-GB" sz="3100">
                <a:solidFill>
                  <a:schemeClr val="dk1"/>
                </a:solidFill>
              </a:rPr>
              <a:t> and </a:t>
            </a:r>
            <a:r>
              <a:rPr lang="en-GB" sz="3100" b="1">
                <a:solidFill>
                  <a:schemeClr val="dk1"/>
                </a:solidFill>
              </a:rPr>
              <a:t>acidic</a:t>
            </a:r>
            <a:endParaRPr sz="3100" b="1">
              <a:solidFill>
                <a:srgbClr val="002060"/>
              </a:solidFill>
            </a:endParaRPr>
          </a:p>
        </p:txBody>
      </p:sp>
      <p:sp>
        <p:nvSpPr>
          <p:cNvPr id="1225" name="Google Shape;1225;g32946a1d351_1_147"/>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226" name="Google Shape;1226;g32946a1d351_1_147"/>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lt1"/>
                </a:solidFill>
                <a:latin typeface="EB Garamond"/>
                <a:ea typeface="EB Garamond"/>
                <a:cs typeface="EB Garamond"/>
                <a:sym typeface="EB Garamond"/>
              </a:rPr>
              <a:t>Blends</a:t>
            </a:r>
            <a:endParaRPr sz="1800" b="0" i="0" u="none" strike="noStrike" cap="none">
              <a:solidFill>
                <a:srgbClr val="F5F4F4"/>
              </a:solidFill>
              <a:latin typeface="EB Garamond"/>
              <a:ea typeface="EB Garamond"/>
              <a:cs typeface="EB Garamond"/>
              <a:sym typeface="EB Garamon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g37c8da6fd87_0_50"/>
          <p:cNvSpPr txBox="1"/>
          <p:nvPr/>
        </p:nvSpPr>
        <p:spPr>
          <a:xfrm rot="-5400000">
            <a:off x="-3136649" y="3136651"/>
            <a:ext cx="6858000" cy="584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1276" name="Google Shape;1276;g37c8da6fd87_0_50"/>
          <p:cNvSpPr txBox="1"/>
          <p:nvPr/>
        </p:nvSpPr>
        <p:spPr>
          <a:xfrm>
            <a:off x="561110" y="6290"/>
            <a:ext cx="11631000" cy="40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EB Garamond"/>
                <a:ea typeface="EB Garamond"/>
                <a:cs typeface="EB Garamond"/>
                <a:sym typeface="EB Garamond"/>
              </a:rPr>
              <a:t>Thank you</a:t>
            </a:r>
            <a:endParaRPr sz="1800" b="0" i="0" u="none" strike="noStrike" cap="none">
              <a:solidFill>
                <a:srgbClr val="F5F4F4"/>
              </a:solidFill>
              <a:latin typeface="EB Garamond"/>
              <a:ea typeface="EB Garamond"/>
              <a:cs typeface="EB Garamond"/>
              <a:sym typeface="EB Garamond"/>
            </a:endParaRPr>
          </a:p>
        </p:txBody>
      </p:sp>
      <p:pic>
        <p:nvPicPr>
          <p:cNvPr id="1277" name="Google Shape;1277;g37c8da6fd87_0_50"/>
          <p:cNvPicPr preferRelativeResize="0"/>
          <p:nvPr/>
        </p:nvPicPr>
        <p:blipFill>
          <a:blip r:embed="rId3">
            <a:alphaModFix/>
          </a:blip>
          <a:stretch>
            <a:fillRect/>
          </a:stretch>
        </p:blipFill>
        <p:spPr>
          <a:xfrm>
            <a:off x="7986989" y="3592575"/>
            <a:ext cx="3085711" cy="2314276"/>
          </a:xfrm>
          <a:prstGeom prst="rect">
            <a:avLst/>
          </a:prstGeom>
          <a:noFill/>
          <a:ln>
            <a:noFill/>
          </a:ln>
        </p:spPr>
      </p:pic>
      <p:sp>
        <p:nvSpPr>
          <p:cNvPr id="1278" name="Google Shape;1278;g37c8da6fd87_0_50"/>
          <p:cNvSpPr txBox="1"/>
          <p:nvPr/>
        </p:nvSpPr>
        <p:spPr>
          <a:xfrm>
            <a:off x="764850" y="418350"/>
            <a:ext cx="10917000" cy="5488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914400" lvl="1" indent="-393700" algn="l" rtl="0">
              <a:lnSpc>
                <a:spcPct val="90000"/>
              </a:lnSpc>
              <a:spcBef>
                <a:spcPts val="0"/>
              </a:spcBef>
              <a:spcAft>
                <a:spcPts val="0"/>
              </a:spcAft>
              <a:buClr>
                <a:srgbClr val="002060"/>
              </a:buClr>
              <a:buSzPts val="2600"/>
              <a:buFont typeface="EB Garamond"/>
              <a:buChar char="❑"/>
            </a:pPr>
            <a:r>
              <a:rPr lang="en-GB" sz="2600" dirty="0" err="1">
                <a:solidFill>
                  <a:srgbClr val="002060"/>
                </a:solidFill>
                <a:latin typeface="EB Garamond"/>
                <a:ea typeface="EB Garamond"/>
                <a:cs typeface="EB Garamond"/>
                <a:sym typeface="EB Garamond"/>
              </a:rPr>
              <a:t>Powerpoint</a:t>
            </a:r>
            <a:r>
              <a:rPr lang="en-GB" sz="2600" dirty="0">
                <a:solidFill>
                  <a:srgbClr val="002060"/>
                </a:solidFill>
                <a:latin typeface="EB Garamond"/>
                <a:ea typeface="EB Garamond"/>
                <a:cs typeface="EB Garamond"/>
                <a:sym typeface="EB Garamond"/>
              </a:rPr>
              <a:t> slides: </a:t>
            </a: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r>
              <a:rPr lang="en-GB" sz="2600" u="sng" dirty="0">
                <a:solidFill>
                  <a:srgbClr val="FF00FF"/>
                </a:solid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www.artoftasting.nl</a:t>
            </a:r>
            <a:endParaRPr sz="2600" dirty="0">
              <a:solidFill>
                <a:srgbClr val="002060"/>
              </a:solidFill>
              <a:latin typeface="EB Garamond"/>
              <a:ea typeface="EB Garamond"/>
              <a:cs typeface="EB Garamond"/>
              <a:sym typeface="EB Garamond"/>
            </a:endParaRPr>
          </a:p>
          <a:p>
            <a:pPr marL="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914400" lvl="1" indent="-393700" algn="l" rtl="0">
              <a:lnSpc>
                <a:spcPct val="90000"/>
              </a:lnSpc>
              <a:spcBef>
                <a:spcPts val="0"/>
              </a:spcBef>
              <a:spcAft>
                <a:spcPts val="0"/>
              </a:spcAft>
              <a:buClr>
                <a:srgbClr val="002060"/>
              </a:buClr>
              <a:buSzPts val="2600"/>
              <a:buFont typeface="EB Garamond"/>
              <a:buChar char="❑"/>
            </a:pPr>
            <a:r>
              <a:rPr lang="en-GB" sz="2600" dirty="0">
                <a:solidFill>
                  <a:srgbClr val="002060"/>
                </a:solidFill>
                <a:latin typeface="EB Garamond"/>
                <a:ea typeface="EB Garamond"/>
                <a:cs typeface="EB Garamond"/>
                <a:sym typeface="EB Garamond"/>
              </a:rPr>
              <a:t>The Art of Tasting </a:t>
            </a:r>
            <a:r>
              <a:rPr lang="en-GB" sz="2600" dirty="0" err="1">
                <a:solidFill>
                  <a:srgbClr val="002060"/>
                </a:solidFill>
                <a:latin typeface="EB Garamond"/>
                <a:ea typeface="EB Garamond"/>
                <a:cs typeface="EB Garamond"/>
                <a:sym typeface="EB Garamond"/>
              </a:rPr>
              <a:t>instagram</a:t>
            </a:r>
            <a:r>
              <a:rPr lang="en-GB" sz="2600" dirty="0">
                <a:solidFill>
                  <a:srgbClr val="002060"/>
                </a:solidFill>
                <a:latin typeface="EB Garamond"/>
                <a:ea typeface="EB Garamond"/>
                <a:cs typeface="EB Garamond"/>
                <a:sym typeface="EB Garamond"/>
              </a:rPr>
              <a:t>: </a:t>
            </a: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r>
              <a:rPr lang="en-GB" sz="2600" u="sng" dirty="0">
                <a:solidFill>
                  <a:srgbClr val="FF00FF"/>
                </a:solid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www.instagram.com/artoftasting</a:t>
            </a: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914400" lvl="1" indent="-393700" algn="l" rtl="0">
              <a:lnSpc>
                <a:spcPct val="90000"/>
              </a:lnSpc>
              <a:spcBef>
                <a:spcPts val="0"/>
              </a:spcBef>
              <a:spcAft>
                <a:spcPts val="0"/>
              </a:spcAft>
              <a:buClr>
                <a:srgbClr val="002060"/>
              </a:buClr>
              <a:buSzPts val="2600"/>
              <a:buFont typeface="EB Garamond"/>
              <a:buChar char="❑"/>
            </a:pPr>
            <a:r>
              <a:rPr lang="en-GB" sz="2600" dirty="0">
                <a:solidFill>
                  <a:srgbClr val="002060"/>
                </a:solidFill>
                <a:latin typeface="EB Garamond"/>
                <a:ea typeface="EB Garamond"/>
                <a:cs typeface="EB Garamond"/>
                <a:sym typeface="EB Garamond"/>
              </a:rPr>
              <a:t>Future events, tasting kits: </a:t>
            </a: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r>
              <a:rPr lang="en-GB" sz="2600" u="sng" dirty="0">
                <a:solidFill>
                  <a:srgbClr val="FF00FF"/>
                </a:solid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www.artoftasting.nl</a:t>
            </a:r>
            <a:r>
              <a:rPr lang="en-GB" sz="2600" dirty="0">
                <a:solidFill>
                  <a:srgbClr val="002060"/>
                </a:solidFill>
                <a:latin typeface="EB Garamond"/>
                <a:ea typeface="EB Garamond"/>
                <a:cs typeface="EB Garamond"/>
                <a:sym typeface="EB Garamond"/>
              </a:rPr>
              <a:t> </a:t>
            </a: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45720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a:p>
            <a:pPr marL="914400" lvl="0" indent="0" algn="l" rtl="0">
              <a:lnSpc>
                <a:spcPct val="90000"/>
              </a:lnSpc>
              <a:spcBef>
                <a:spcPts val="0"/>
              </a:spcBef>
              <a:spcAft>
                <a:spcPts val="0"/>
              </a:spcAft>
              <a:buNone/>
            </a:pPr>
            <a:endParaRPr sz="2600" dirty="0">
              <a:solidFill>
                <a:srgbClr val="002060"/>
              </a:solidFill>
              <a:latin typeface="EB Garamond"/>
              <a:ea typeface="EB Garamond"/>
              <a:cs typeface="EB Garamond"/>
              <a:sym typeface="EB Garamond"/>
            </a:endParaRPr>
          </a:p>
        </p:txBody>
      </p:sp>
      <p:pic>
        <p:nvPicPr>
          <p:cNvPr id="1279" name="Google Shape;1279;g37c8da6fd87_0_50"/>
          <p:cNvPicPr preferRelativeResize="0"/>
          <p:nvPr/>
        </p:nvPicPr>
        <p:blipFill>
          <a:blip r:embed="rId6">
            <a:alphaModFix/>
          </a:blip>
          <a:stretch>
            <a:fillRect/>
          </a:stretch>
        </p:blipFill>
        <p:spPr>
          <a:xfrm>
            <a:off x="7938600" y="583200"/>
            <a:ext cx="4253400" cy="2164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a2c674f146_0_136"/>
          <p:cNvSpPr/>
          <p:nvPr/>
        </p:nvSpPr>
        <p:spPr>
          <a:xfrm>
            <a:off x="789484" y="1002814"/>
            <a:ext cx="3129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1">
                <a:solidFill>
                  <a:srgbClr val="002060"/>
                </a:solidFill>
                <a:latin typeface="EB Garamond"/>
                <a:ea typeface="EB Garamond"/>
                <a:cs typeface="EB Garamond"/>
                <a:sym typeface="EB Garamond"/>
              </a:rPr>
              <a:t>3-isobutyl-2-methoxypyrazine</a:t>
            </a:r>
            <a:endParaRPr sz="1800" i="1">
              <a:solidFill>
                <a:srgbClr val="002060"/>
              </a:solidFill>
              <a:latin typeface="EB Garamond"/>
              <a:ea typeface="EB Garamond"/>
              <a:cs typeface="EB Garamond"/>
              <a:sym typeface="EB Garamond"/>
            </a:endParaRPr>
          </a:p>
          <a:p>
            <a:pPr marL="0" marR="0" lvl="0" indent="0" algn="l" rtl="0">
              <a:lnSpc>
                <a:spcPct val="100000"/>
              </a:lnSpc>
              <a:spcBef>
                <a:spcPts val="0"/>
              </a:spcBef>
              <a:spcAft>
                <a:spcPts val="0"/>
              </a:spcAft>
              <a:buClr>
                <a:srgbClr val="000000"/>
              </a:buClr>
              <a:buSzPts val="1800"/>
              <a:buFont typeface="Arial"/>
              <a:buNone/>
            </a:pPr>
            <a:r>
              <a:rPr lang="en-GB" sz="1800">
                <a:solidFill>
                  <a:srgbClr val="002060"/>
                </a:solidFill>
                <a:latin typeface="EB Garamond"/>
                <a:ea typeface="EB Garamond"/>
                <a:cs typeface="EB Garamond"/>
                <a:sym typeface="EB Garamond"/>
              </a:rPr>
              <a:t>Class: pyrazines</a:t>
            </a:r>
            <a:endParaRPr sz="1800">
              <a:solidFill>
                <a:srgbClr val="002060"/>
              </a:solidFill>
              <a:latin typeface="EB Garamond"/>
              <a:ea typeface="EB Garamond"/>
              <a:cs typeface="EB Garamond"/>
              <a:sym typeface="EB Garamond"/>
            </a:endParaRPr>
          </a:p>
        </p:txBody>
      </p:sp>
      <p:sp>
        <p:nvSpPr>
          <p:cNvPr id="299" name="Google Shape;299;g2a2c674f146_0_136"/>
          <p:cNvSpPr txBox="1"/>
          <p:nvPr/>
        </p:nvSpPr>
        <p:spPr>
          <a:xfrm>
            <a:off x="789448" y="3697280"/>
            <a:ext cx="9725400" cy="13584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 variety, sunlight exposure, fruit ripeness</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300" name="Google Shape;300;g2a2c674f146_0_13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01" name="Google Shape;301;g2a2c674f146_0_13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1</a:t>
            </a:r>
            <a:endParaRPr sz="1400" b="0" i="0" u="none" strike="noStrike" cap="none">
              <a:solidFill>
                <a:srgbClr val="000000"/>
              </a:solidFill>
              <a:latin typeface="EB Garamond"/>
              <a:ea typeface="EB Garamond"/>
              <a:cs typeface="EB Garamond"/>
              <a:sym typeface="EB Garamond"/>
            </a:endParaRPr>
          </a:p>
        </p:txBody>
      </p:sp>
      <p:sp>
        <p:nvSpPr>
          <p:cNvPr id="302" name="Google Shape;302;g2a2c674f146_0_136"/>
          <p:cNvSpPr txBox="1"/>
          <p:nvPr/>
        </p:nvSpPr>
        <p:spPr>
          <a:xfrm>
            <a:off x="789450" y="2555327"/>
            <a:ext cx="9725400" cy="7080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Grape</a:t>
            </a:r>
            <a:endParaRPr sz="1400" b="0" i="0" u="none" strike="noStrike" cap="none">
              <a:solidFill>
                <a:srgbClr val="000000"/>
              </a:solidFill>
              <a:latin typeface="EB Garamond"/>
              <a:ea typeface="EB Garamond"/>
              <a:cs typeface="EB Garamond"/>
              <a:sym typeface="EB Garamond"/>
            </a:endParaRPr>
          </a:p>
        </p:txBody>
      </p:sp>
      <p:sp>
        <p:nvSpPr>
          <p:cNvPr id="303" name="Google Shape;303;g2a2c674f146_0_13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sp>
        <p:nvSpPr>
          <p:cNvPr id="304" name="Google Shape;304;g2a2c674f146_0_136"/>
          <p:cNvSpPr txBox="1"/>
          <p:nvPr/>
        </p:nvSpPr>
        <p:spPr>
          <a:xfrm>
            <a:off x="789461" y="4348395"/>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Wine styles</a:t>
            </a:r>
            <a:endParaRPr sz="1400" b="0" i="0" u="none" strike="noStrike" cap="none">
              <a:solidFill>
                <a:srgbClr val="000000"/>
              </a:solidFill>
              <a:latin typeface="EB Garamond"/>
              <a:ea typeface="EB Garamond"/>
              <a:cs typeface="EB Garamond"/>
              <a:sym typeface="EB Garamond"/>
            </a:endParaRPr>
          </a:p>
        </p:txBody>
      </p:sp>
      <p:sp>
        <p:nvSpPr>
          <p:cNvPr id="305" name="Google Shape;305;g2a2c674f146_0_136"/>
          <p:cNvSpPr/>
          <p:nvPr/>
        </p:nvSpPr>
        <p:spPr>
          <a:xfrm>
            <a:off x="10246548" y="3442427"/>
            <a:ext cx="1710000" cy="708000"/>
          </a:xfrm>
          <a:prstGeom prst="rect">
            <a:avLst/>
          </a:prstGeom>
          <a:noFill/>
          <a:ln>
            <a:noFill/>
          </a:ln>
        </p:spPr>
        <p:txBody>
          <a:bodyPr spcFirstLastPara="1" wrap="square" lIns="91425" tIns="45700" rIns="91425" bIns="45700" anchor="t" anchorCtr="0">
            <a:noAutofit/>
          </a:bodyPr>
          <a:lstStyle/>
          <a:p>
            <a:pPr marL="400050" marR="0" lvl="1"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EB Garamond"/>
                <a:ea typeface="EB Garamond"/>
                <a:cs typeface="EB Garamond"/>
                <a:sym typeface="EB Garamond"/>
              </a:rPr>
              <a:t>Threshold: </a:t>
            </a:r>
            <a:endParaRPr sz="1400" b="0" i="0" u="none" strike="noStrike" cap="none">
              <a:solidFill>
                <a:srgbClr val="000000"/>
              </a:solidFill>
              <a:latin typeface="EB Garamond"/>
              <a:ea typeface="EB Garamond"/>
              <a:cs typeface="EB Garamond"/>
              <a:sym typeface="EB Garamond"/>
            </a:endParaRPr>
          </a:p>
          <a:p>
            <a:pPr marL="400050" marR="0" lvl="1" indent="0" algn="ctr" rtl="0">
              <a:lnSpc>
                <a:spcPct val="100000"/>
              </a:lnSpc>
              <a:spcBef>
                <a:spcPts val="0"/>
              </a:spcBef>
              <a:spcAft>
                <a:spcPts val="0"/>
              </a:spcAft>
              <a:buClr>
                <a:srgbClr val="000000"/>
              </a:buClr>
              <a:buSzPts val="2000"/>
              <a:buFont typeface="Arial"/>
              <a:buNone/>
            </a:pPr>
            <a:r>
              <a:rPr lang="en-GB" sz="2000">
                <a:solidFill>
                  <a:srgbClr val="002060"/>
                </a:solidFill>
                <a:latin typeface="EB Garamond"/>
                <a:ea typeface="EB Garamond"/>
                <a:cs typeface="EB Garamond"/>
                <a:sym typeface="EB Garamond"/>
              </a:rPr>
              <a:t>8</a:t>
            </a:r>
            <a:r>
              <a:rPr lang="en-GB" sz="2000" b="0" i="0" u="none" strike="noStrike" cap="none">
                <a:solidFill>
                  <a:srgbClr val="002060"/>
                </a:solidFill>
                <a:latin typeface="EB Garamond"/>
                <a:ea typeface="EB Garamond"/>
                <a:cs typeface="EB Garamond"/>
                <a:sym typeface="EB Garamond"/>
              </a:rPr>
              <a:t> ng/L</a:t>
            </a:r>
            <a:endParaRPr sz="1400" b="0" i="0" u="none" strike="noStrike" cap="none">
              <a:solidFill>
                <a:srgbClr val="000000"/>
              </a:solidFill>
              <a:latin typeface="EB Garamond"/>
              <a:ea typeface="EB Garamond"/>
              <a:cs typeface="EB Garamond"/>
              <a:sym typeface="EB Garamond"/>
            </a:endParaRPr>
          </a:p>
        </p:txBody>
      </p:sp>
      <p:sp>
        <p:nvSpPr>
          <p:cNvPr id="306" name="Google Shape;306;g2a2c674f146_0_136"/>
          <p:cNvSpPr txBox="1"/>
          <p:nvPr/>
        </p:nvSpPr>
        <p:spPr>
          <a:xfrm>
            <a:off x="789450" y="4953075"/>
            <a:ext cx="9725400" cy="554100"/>
          </a:xfrm>
          <a:prstGeom prst="rect">
            <a:avLst/>
          </a:prstGeom>
          <a:noFill/>
          <a:ln>
            <a:noFill/>
          </a:ln>
        </p:spPr>
        <p:txBody>
          <a:bodyPr spcFirstLastPara="1" wrap="square" lIns="91425" tIns="45700" rIns="91425" bIns="45700" anchor="t" anchorCtr="0">
            <a:noAutofit/>
          </a:bodyPr>
          <a:lstStyle/>
          <a:p>
            <a:pPr marL="622300" marR="0" lvl="0" indent="-622300" algn="l" rtl="0">
              <a:lnSpc>
                <a:spcPct val="100000"/>
              </a:lnSpc>
              <a:spcBef>
                <a:spcPts val="0"/>
              </a:spcBef>
              <a:spcAft>
                <a:spcPts val="0"/>
              </a:spcAft>
              <a:buClr>
                <a:srgbClr val="DDDDDD"/>
              </a:buClr>
              <a:buSzPts val="2500"/>
              <a:buFont typeface="EB Garamond"/>
              <a:buChar char="▲"/>
            </a:pPr>
            <a:r>
              <a:rPr lang="en-GB" sz="2500" b="1" i="0" u="none" strike="noStrike" cap="none">
                <a:solidFill>
                  <a:srgbClr val="002060"/>
                </a:solidFill>
                <a:latin typeface="EB Garamond"/>
                <a:ea typeface="EB Garamond"/>
                <a:cs typeface="EB Garamond"/>
                <a:sym typeface="EB Garamond"/>
              </a:rPr>
              <a:t>Cabernet Sauvignon, Carménère </a:t>
            </a:r>
            <a:endParaRPr sz="1400" b="0" i="0" u="none" strike="noStrike" cap="none">
              <a:solidFill>
                <a:srgbClr val="000000"/>
              </a:solidFill>
              <a:latin typeface="EB Garamond"/>
              <a:ea typeface="EB Garamond"/>
              <a:cs typeface="EB Garamond"/>
              <a:sym typeface="EB Garamond"/>
            </a:endParaRPr>
          </a:p>
          <a:p>
            <a:pPr marL="45720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p:txBody>
      </p:sp>
      <p:sp>
        <p:nvSpPr>
          <p:cNvPr id="307" name="Google Shape;307;g2a2c674f146_0_136"/>
          <p:cNvSpPr txBox="1"/>
          <p:nvPr/>
        </p:nvSpPr>
        <p:spPr>
          <a:xfrm>
            <a:off x="789461" y="3127432"/>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Influencing factors</a:t>
            </a:r>
            <a:endParaRPr sz="1400" b="0" i="0" u="none" strike="noStrike" cap="none">
              <a:solidFill>
                <a:srgbClr val="000000"/>
              </a:solidFill>
              <a:latin typeface="EB Garamond"/>
              <a:ea typeface="EB Garamond"/>
              <a:cs typeface="EB Garamond"/>
              <a:sym typeface="EB Garamond"/>
            </a:endParaRPr>
          </a:p>
        </p:txBody>
      </p:sp>
      <p:sp>
        <p:nvSpPr>
          <p:cNvPr id="308" name="Google Shape;308;g2a2c674f146_0_136"/>
          <p:cNvSpPr txBox="1"/>
          <p:nvPr/>
        </p:nvSpPr>
        <p:spPr>
          <a:xfrm>
            <a:off x="789463" y="1969336"/>
            <a:ext cx="4010100" cy="5541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EB Garamond"/>
                <a:ea typeface="EB Garamond"/>
                <a:cs typeface="EB Garamond"/>
                <a:sym typeface="EB Garamond"/>
              </a:rPr>
              <a:t>Origins</a:t>
            </a:r>
            <a:endParaRPr sz="1400" b="0" i="0" u="none" strike="noStrike" cap="none">
              <a:solidFill>
                <a:srgbClr val="000000"/>
              </a:solidFill>
              <a:latin typeface="EB Garamond"/>
              <a:ea typeface="EB Garamond"/>
              <a:cs typeface="EB Garamond"/>
              <a:sym typeface="EB Garamond"/>
            </a:endParaRPr>
          </a:p>
        </p:txBody>
      </p:sp>
      <p:pic>
        <p:nvPicPr>
          <p:cNvPr id="309" name="Google Shape;309;g2a2c674f146_0_136"/>
          <p:cNvPicPr preferRelativeResize="0"/>
          <p:nvPr/>
        </p:nvPicPr>
        <p:blipFill rotWithShape="1">
          <a:blip r:embed="rId3">
            <a:alphaModFix/>
          </a:blip>
          <a:srcRect/>
          <a:stretch/>
        </p:blipFill>
        <p:spPr>
          <a:xfrm>
            <a:off x="10828821" y="2321724"/>
            <a:ext cx="1139799" cy="1070776"/>
          </a:xfrm>
          <a:prstGeom prst="rect">
            <a:avLst/>
          </a:prstGeom>
          <a:noFill/>
          <a:ln>
            <a:noFill/>
          </a:ln>
        </p:spPr>
      </p:pic>
      <p:grpSp>
        <p:nvGrpSpPr>
          <p:cNvPr id="310" name="Google Shape;310;g2a2c674f146_0_136"/>
          <p:cNvGrpSpPr/>
          <p:nvPr/>
        </p:nvGrpSpPr>
        <p:grpSpPr>
          <a:xfrm>
            <a:off x="7912125" y="1876050"/>
            <a:ext cx="2640000" cy="4097100"/>
            <a:chOff x="7226325" y="1876050"/>
            <a:chExt cx="2640000" cy="4097100"/>
          </a:xfrm>
        </p:grpSpPr>
        <p:sp>
          <p:nvSpPr>
            <p:cNvPr id="311" name="Google Shape;311;g2a2c674f146_0_136"/>
            <p:cNvSpPr/>
            <p:nvPr/>
          </p:nvSpPr>
          <p:spPr>
            <a:xfrm>
              <a:off x="7226325" y="187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sp>
          <p:nvSpPr>
            <p:cNvPr id="312" name="Google Shape;312;g2a2c674f146_0_136"/>
            <p:cNvSpPr/>
            <p:nvPr/>
          </p:nvSpPr>
          <p:spPr>
            <a:xfrm>
              <a:off x="7226325" y="2257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Destem/crush</a:t>
              </a:r>
              <a:endParaRPr sz="1500" b="0" i="1" u="none" strike="noStrike" cap="none">
                <a:solidFill>
                  <a:srgbClr val="000000"/>
                </a:solidFill>
                <a:latin typeface="EB Garamond"/>
                <a:ea typeface="EB Garamond"/>
                <a:cs typeface="EB Garamond"/>
                <a:sym typeface="EB Garamond"/>
              </a:endParaRPr>
            </a:p>
          </p:txBody>
        </p:sp>
        <p:sp>
          <p:nvSpPr>
            <p:cNvPr id="313" name="Google Shape;313;g2a2c674f146_0_136"/>
            <p:cNvSpPr/>
            <p:nvPr/>
          </p:nvSpPr>
          <p:spPr>
            <a:xfrm>
              <a:off x="7226325" y="2638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Pre-fermentation maceration</a:t>
              </a:r>
              <a:endParaRPr sz="1500" b="0" i="1" u="none" strike="noStrike" cap="none">
                <a:solidFill>
                  <a:srgbClr val="000000"/>
                </a:solidFill>
                <a:latin typeface="EB Garamond"/>
                <a:ea typeface="EB Garamond"/>
                <a:cs typeface="EB Garamond"/>
                <a:sym typeface="EB Garamond"/>
              </a:endParaRPr>
            </a:p>
          </p:txBody>
        </p:sp>
        <p:sp>
          <p:nvSpPr>
            <p:cNvPr id="314" name="Google Shape;314;g2a2c674f146_0_136"/>
            <p:cNvSpPr/>
            <p:nvPr/>
          </p:nvSpPr>
          <p:spPr>
            <a:xfrm>
              <a:off x="7226325" y="3019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Alcoholic fermentation</a:t>
              </a:r>
              <a:endParaRPr sz="1500" b="1" i="0" u="none" strike="noStrike" cap="none">
                <a:solidFill>
                  <a:srgbClr val="000000"/>
                </a:solidFill>
                <a:latin typeface="EB Garamond"/>
                <a:ea typeface="EB Garamond"/>
                <a:cs typeface="EB Garamond"/>
                <a:sym typeface="EB Garamond"/>
              </a:endParaRPr>
            </a:p>
          </p:txBody>
        </p:sp>
        <p:sp>
          <p:nvSpPr>
            <p:cNvPr id="315" name="Google Shape;315;g2a2c674f146_0_136"/>
            <p:cNvSpPr/>
            <p:nvPr/>
          </p:nvSpPr>
          <p:spPr>
            <a:xfrm>
              <a:off x="7226325" y="3400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Post-fermentation maceration</a:t>
              </a:r>
              <a:endParaRPr sz="1500" b="0" i="1" u="none" strike="noStrike" cap="none">
                <a:solidFill>
                  <a:srgbClr val="000000"/>
                </a:solidFill>
                <a:latin typeface="EB Garamond"/>
                <a:ea typeface="EB Garamond"/>
                <a:cs typeface="EB Garamond"/>
                <a:sym typeface="EB Garamond"/>
              </a:endParaRPr>
            </a:p>
          </p:txBody>
        </p:sp>
        <p:sp>
          <p:nvSpPr>
            <p:cNvPr id="316" name="Google Shape;316;g2a2c674f146_0_136"/>
            <p:cNvSpPr/>
            <p:nvPr/>
          </p:nvSpPr>
          <p:spPr>
            <a:xfrm>
              <a:off x="7226325" y="3781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Press</a:t>
              </a:r>
              <a:endParaRPr sz="1500" b="1" i="0" u="none" strike="noStrike" cap="none">
                <a:solidFill>
                  <a:srgbClr val="000000"/>
                </a:solidFill>
                <a:latin typeface="EB Garamond"/>
                <a:ea typeface="EB Garamond"/>
                <a:cs typeface="EB Garamond"/>
                <a:sym typeface="EB Garamond"/>
              </a:endParaRPr>
            </a:p>
          </p:txBody>
        </p:sp>
        <p:sp>
          <p:nvSpPr>
            <p:cNvPr id="317" name="Google Shape;317;g2a2c674f146_0_136"/>
            <p:cNvSpPr/>
            <p:nvPr/>
          </p:nvSpPr>
          <p:spPr>
            <a:xfrm>
              <a:off x="7226325" y="4162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Malolactic fermentation</a:t>
              </a:r>
              <a:endParaRPr sz="1500" b="1" i="0" u="none" strike="noStrike" cap="none">
                <a:solidFill>
                  <a:srgbClr val="000000"/>
                </a:solidFill>
                <a:latin typeface="EB Garamond"/>
                <a:ea typeface="EB Garamond"/>
                <a:cs typeface="EB Garamond"/>
                <a:sym typeface="EB Garamond"/>
              </a:endParaRPr>
            </a:p>
          </p:txBody>
        </p:sp>
        <p:sp>
          <p:nvSpPr>
            <p:cNvPr id="318" name="Google Shape;318;g2a2c674f146_0_136"/>
            <p:cNvSpPr/>
            <p:nvPr/>
          </p:nvSpPr>
          <p:spPr>
            <a:xfrm>
              <a:off x="7226325" y="4543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Maturation</a:t>
              </a:r>
              <a:endParaRPr sz="1500" b="0" i="1" u="none" strike="noStrike" cap="none">
                <a:solidFill>
                  <a:srgbClr val="000000"/>
                </a:solidFill>
                <a:latin typeface="EB Garamond"/>
                <a:ea typeface="EB Garamond"/>
                <a:cs typeface="EB Garamond"/>
                <a:sym typeface="EB Garamond"/>
              </a:endParaRPr>
            </a:p>
          </p:txBody>
        </p:sp>
        <p:sp>
          <p:nvSpPr>
            <p:cNvPr id="319" name="Google Shape;319;g2a2c674f146_0_136"/>
            <p:cNvSpPr/>
            <p:nvPr/>
          </p:nvSpPr>
          <p:spPr>
            <a:xfrm>
              <a:off x="7226325" y="4924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Blending</a:t>
              </a:r>
              <a:endParaRPr sz="1500" b="0" i="1" u="none" strike="noStrike" cap="none">
                <a:solidFill>
                  <a:srgbClr val="000000"/>
                </a:solidFill>
                <a:latin typeface="EB Garamond"/>
                <a:ea typeface="EB Garamond"/>
                <a:cs typeface="EB Garamond"/>
                <a:sym typeface="EB Garamond"/>
              </a:endParaRPr>
            </a:p>
          </p:txBody>
        </p:sp>
        <p:sp>
          <p:nvSpPr>
            <p:cNvPr id="320" name="Google Shape;320;g2a2c674f146_0_136"/>
            <p:cNvSpPr/>
            <p:nvPr/>
          </p:nvSpPr>
          <p:spPr>
            <a:xfrm>
              <a:off x="7226325" y="5305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1" u="none" strike="noStrike" cap="none">
                  <a:solidFill>
                    <a:srgbClr val="000000"/>
                  </a:solidFill>
                  <a:latin typeface="EB Garamond"/>
                  <a:ea typeface="EB Garamond"/>
                  <a:cs typeface="EB Garamond"/>
                  <a:sym typeface="EB Garamond"/>
                </a:rPr>
                <a:t>Clarification/stabilization</a:t>
              </a:r>
              <a:endParaRPr sz="1500" b="0" i="1" u="none" strike="noStrike" cap="none">
                <a:solidFill>
                  <a:srgbClr val="000000"/>
                </a:solidFill>
                <a:latin typeface="EB Garamond"/>
                <a:ea typeface="EB Garamond"/>
                <a:cs typeface="EB Garamond"/>
                <a:sym typeface="EB Garamond"/>
              </a:endParaRPr>
            </a:p>
          </p:txBody>
        </p:sp>
        <p:sp>
          <p:nvSpPr>
            <p:cNvPr id="321" name="Google Shape;321;g2a2c674f146_0_136"/>
            <p:cNvSpPr/>
            <p:nvPr/>
          </p:nvSpPr>
          <p:spPr>
            <a:xfrm>
              <a:off x="7226325" y="5686050"/>
              <a:ext cx="2640000" cy="287100"/>
            </a:xfrm>
            <a:prstGeom prst="round2Diag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Packaging</a:t>
              </a:r>
              <a:endParaRPr sz="1500" b="1" i="0" u="none" strike="noStrike" cap="none">
                <a:solidFill>
                  <a:srgbClr val="000000"/>
                </a:solidFill>
                <a:latin typeface="EB Garamond"/>
                <a:ea typeface="EB Garamond"/>
                <a:cs typeface="EB Garamond"/>
                <a:sym typeface="EB Garamond"/>
              </a:endParaRPr>
            </a:p>
          </p:txBody>
        </p:sp>
      </p:grpSp>
      <p:sp>
        <p:nvSpPr>
          <p:cNvPr id="322" name="Google Shape;322;g2a2c674f146_0_136"/>
          <p:cNvSpPr/>
          <p:nvPr/>
        </p:nvSpPr>
        <p:spPr>
          <a:xfrm>
            <a:off x="7912125" y="1876050"/>
            <a:ext cx="2640000" cy="287100"/>
          </a:xfrm>
          <a:prstGeom prst="round2DiagRect">
            <a:avLst>
              <a:gd name="adj1" fmla="val 16667"/>
              <a:gd name="adj2"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EB Garamond"/>
                <a:ea typeface="EB Garamond"/>
                <a:cs typeface="EB Garamond"/>
                <a:sym typeface="EB Garamond"/>
              </a:rPr>
              <a:t>Grape reception</a:t>
            </a:r>
            <a:endParaRPr sz="1500" b="1" i="0" u="none" strike="noStrike" cap="none">
              <a:solidFill>
                <a:srgbClr val="000000"/>
              </a:solidFill>
              <a:latin typeface="EB Garamond"/>
              <a:ea typeface="EB Garamond"/>
              <a:cs typeface="EB Garamond"/>
              <a:sym typeface="EB Garamond"/>
            </a:endParaRPr>
          </a:p>
        </p:txBody>
      </p:sp>
      <p:graphicFrame>
        <p:nvGraphicFramePr>
          <p:cNvPr id="323" name="Google Shape;323;g2a2c674f146_0_136"/>
          <p:cNvGraphicFramePr/>
          <p:nvPr/>
        </p:nvGraphicFramePr>
        <p:xfrm>
          <a:off x="11044275" y="4200350"/>
          <a:ext cx="1162050" cy="2636838"/>
        </p:xfrm>
        <a:graphic>
          <a:graphicData uri="http://schemas.openxmlformats.org/drawingml/2006/table">
            <a:tbl>
              <a:tblPr>
                <a:noFill/>
                <a:tableStyleId>{8A0FEC9F-6592-4B4C-8695-C5B987580649}</a:tableStyleId>
              </a:tblPr>
              <a:tblGrid>
                <a:gridCol w="2095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42900">
                <a:tc>
                  <a:txBody>
                    <a:bodyPr/>
                    <a:lstStyle/>
                    <a:p>
                      <a:pPr marL="0" lvl="0" indent="0" algn="r" rtl="0">
                        <a:lnSpc>
                          <a:spcPct val="115000"/>
                        </a:lnSpc>
                        <a:spcBef>
                          <a:spcPts val="0"/>
                        </a:spcBef>
                        <a:spcAft>
                          <a:spcPts val="0"/>
                        </a:spcAft>
                        <a:buNone/>
                      </a:pPr>
                      <a:r>
                        <a:rPr lang="en-GB" sz="1000"/>
                        <a:t>1</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0:0"/>
                      </a:ext>
                    </a:extLst>
                  </a:tcPr>
                </a:tc>
                <a:tc>
                  <a:txBody>
                    <a:bodyPr/>
                    <a:lstStyle/>
                    <a:p>
                      <a:pPr marL="0" lvl="0" indent="0" algn="l" rtl="0">
                        <a:lnSpc>
                          <a:spcPct val="115000"/>
                        </a:lnSpc>
                        <a:spcBef>
                          <a:spcPts val="0"/>
                        </a:spcBef>
                        <a:spcAft>
                          <a:spcPts val="0"/>
                        </a:spcAft>
                        <a:buNone/>
                      </a:pPr>
                      <a:r>
                        <a:rPr lang="en-GB" sz="1000"/>
                        <a:t>Green bell pepper</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0:1"/>
                      </a:ext>
                    </a:extLst>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GB" sz="1000"/>
                        <a:t>2</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1: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1:1"/>
                      </a:ext>
                    </a:extLst>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GB" sz="1000"/>
                        <a:t>3</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2: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2:1"/>
                      </a:ext>
                    </a:extLst>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GB" sz="1000"/>
                        <a:t>4</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3: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3:1"/>
                      </a:ext>
                    </a:extLst>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GB" sz="1000"/>
                        <a:t>5</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4: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4:1"/>
                      </a:ext>
                    </a:extLst>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GB" sz="1000"/>
                        <a:t>6</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5: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5:1"/>
                      </a:ext>
                    </a:extLst>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GB" sz="1000"/>
                        <a:t>7</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6: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6:1"/>
                      </a:ext>
                    </a:extLst>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GB" sz="1000"/>
                        <a:t>8</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7: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7:1"/>
                      </a:ext>
                    </a:extLst>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GB" sz="1000"/>
                        <a:t>9</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8: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8:1"/>
                      </a:ext>
                    </a:extLst>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GB" sz="1000"/>
                        <a:t>10</a:t>
                      </a:r>
                      <a:endParaRPr sz="1000"/>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9:0"/>
                      </a:ext>
                    </a:extLst>
                  </a:tcPr>
                </a:tc>
                <a:tc>
                  <a:txBody>
                    <a:bodyPr/>
                    <a:lstStyle/>
                    <a:p>
                      <a:pPr marL="0" lvl="0" indent="0" algn="l" rtl="0">
                        <a:spcBef>
                          <a:spcPts val="0"/>
                        </a:spcBef>
                        <a:spcAft>
                          <a:spcPts val="0"/>
                        </a:spcAft>
                        <a:buNone/>
                      </a:pPr>
                      <a:endParaRPr/>
                    </a:p>
                  </a:txBody>
                  <a:tcPr marL="28575" marR="28575" marT="19050" marB="19050" anchor="b">
                    <a:lnL w="7050" cap="flat" cmpd="sng">
                      <a:solidFill>
                        <a:srgbClr val="CCCCCC"/>
                      </a:solidFill>
                      <a:prstDash val="solid"/>
                      <a:round/>
                      <a:headEnd type="none" w="sm" len="sm"/>
                      <a:tailEnd type="none" w="sm" len="sm"/>
                    </a:lnL>
                    <a:lnR w="7050" cap="flat" cmpd="sng">
                      <a:solidFill>
                        <a:srgbClr val="CCCCCC"/>
                      </a:solidFill>
                      <a:prstDash val="solid"/>
                      <a:round/>
                      <a:headEnd type="none" w="sm" len="sm"/>
                      <a:tailEnd type="none" w="sm" len="sm"/>
                    </a:lnR>
                    <a:lnT w="7050" cap="flat" cmpd="sng">
                      <a:solidFill>
                        <a:srgbClr val="CCCCCC"/>
                      </a:solidFill>
                      <a:prstDash val="solid"/>
                      <a:round/>
                      <a:headEnd type="none" w="sm" len="sm"/>
                      <a:tailEnd type="none" w="sm" len="sm"/>
                    </a:lnT>
                    <a:lnB w="7050"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323:9:1"/>
                      </a:ext>
                    </a:extLst>
                  </a:tcPr>
                </a:tc>
                <a:extLst>
                  <a:ext uri="{0D108BD9-81ED-4DB2-BD59-A6C34878D82A}">
                    <a16:rowId xmlns:a16="http://schemas.microsoft.com/office/drawing/2014/main" val="10009"/>
                  </a:ext>
                </a:extLst>
              </a:tr>
            </a:tbl>
          </a:graphicData>
        </a:graphic>
      </p:graphicFrame>
      <p:pic>
        <p:nvPicPr>
          <p:cNvPr id="324" name="Google Shape;324;g2a2c674f146_0_136"/>
          <p:cNvPicPr preferRelativeResize="0"/>
          <p:nvPr/>
        </p:nvPicPr>
        <p:blipFill>
          <a:blip r:embed="rId4">
            <a:alphaModFix/>
          </a:blip>
          <a:stretch>
            <a:fillRect/>
          </a:stretch>
        </p:blipFill>
        <p:spPr>
          <a:xfrm>
            <a:off x="10481999" y="708000"/>
            <a:ext cx="1710001" cy="1710001"/>
          </a:xfrm>
          <a:prstGeom prst="rect">
            <a:avLst/>
          </a:prstGeom>
          <a:noFill/>
          <a:ln>
            <a:noFill/>
          </a:ln>
        </p:spPr>
      </p:pic>
      <p:sp>
        <p:nvSpPr>
          <p:cNvPr id="325" name="Google Shape;325;g2a2c674f146_0_136"/>
          <p:cNvSpPr/>
          <p:nvPr/>
        </p:nvSpPr>
        <p:spPr>
          <a:xfrm>
            <a:off x="4797150" y="971925"/>
            <a:ext cx="1710000" cy="7080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EB Garamond"/>
                <a:ea typeface="EB Garamond"/>
                <a:cs typeface="EB Garamond"/>
                <a:sym typeface="EB Garamond"/>
              </a:rPr>
              <a:t>Primary flavour</a:t>
            </a:r>
            <a:endParaRPr>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334d42e9e_0_496"/>
          <p:cNvSpPr txBox="1"/>
          <p:nvPr/>
        </p:nvSpPr>
        <p:spPr>
          <a:xfrm rot="-5400000">
            <a:off x="-3136499" y="3136501"/>
            <a:ext cx="6858000" cy="58500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BFBFBF"/>
                </a:solidFill>
                <a:latin typeface="EB Garamond"/>
                <a:ea typeface="EB Garamond"/>
                <a:cs typeface="EB Garamond"/>
                <a:sym typeface="EB Garamond"/>
              </a:rPr>
              <a:t>Wine flavour compounds</a:t>
            </a:r>
            <a:endParaRPr sz="1400" b="0" i="0" u="none" strike="noStrike" cap="none">
              <a:solidFill>
                <a:srgbClr val="000000"/>
              </a:solidFill>
              <a:latin typeface="EB Garamond"/>
              <a:ea typeface="EB Garamond"/>
              <a:cs typeface="EB Garamond"/>
              <a:sym typeface="EB Garamond"/>
            </a:endParaRPr>
          </a:p>
        </p:txBody>
      </p:sp>
      <p:sp>
        <p:nvSpPr>
          <p:cNvPr id="332" name="Google Shape;332;g2b334d42e9e_0_496"/>
          <p:cNvSpPr txBox="1"/>
          <p:nvPr/>
        </p:nvSpPr>
        <p:spPr>
          <a:xfrm>
            <a:off x="591232" y="0"/>
            <a:ext cx="11615100" cy="7080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Sample </a:t>
            </a:r>
            <a:r>
              <a:rPr lang="en-GB" sz="4000" b="1">
                <a:solidFill>
                  <a:schemeClr val="lt1"/>
                </a:solidFill>
                <a:latin typeface="EB Garamond"/>
                <a:ea typeface="EB Garamond"/>
                <a:cs typeface="EB Garamond"/>
                <a:sym typeface="EB Garamond"/>
              </a:rPr>
              <a:t>1</a:t>
            </a:r>
            <a:endParaRPr sz="1400" b="0" i="0" u="none" strike="noStrike" cap="none">
              <a:solidFill>
                <a:srgbClr val="000000"/>
              </a:solidFill>
              <a:latin typeface="EB Garamond"/>
              <a:ea typeface="EB Garamond"/>
              <a:cs typeface="EB Garamond"/>
              <a:sym typeface="EB Garamond"/>
            </a:endParaRPr>
          </a:p>
        </p:txBody>
      </p:sp>
      <p:pic>
        <p:nvPicPr>
          <p:cNvPr id="333" name="Google Shape;333;g2b334d42e9e_0_496"/>
          <p:cNvPicPr preferRelativeResize="0"/>
          <p:nvPr/>
        </p:nvPicPr>
        <p:blipFill rotWithShape="1">
          <a:blip r:embed="rId3">
            <a:alphaModFix/>
          </a:blip>
          <a:srcRect t="29" b="29"/>
          <a:stretch/>
        </p:blipFill>
        <p:spPr>
          <a:xfrm>
            <a:off x="2847976" y="1100138"/>
            <a:ext cx="6496050" cy="4657724"/>
          </a:xfrm>
          <a:prstGeom prst="rect">
            <a:avLst/>
          </a:prstGeom>
          <a:noFill/>
          <a:ln>
            <a:noFill/>
          </a:ln>
        </p:spPr>
      </p:pic>
      <p:sp>
        <p:nvSpPr>
          <p:cNvPr id="334" name="Google Shape;334;g2b334d42e9e_0_496"/>
          <p:cNvSpPr txBox="1"/>
          <p:nvPr/>
        </p:nvSpPr>
        <p:spPr>
          <a:xfrm>
            <a:off x="584777" y="-25472"/>
            <a:ext cx="7599600" cy="7080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chemeClr val="lt1"/>
                </a:solidFill>
                <a:latin typeface="EB Garamond"/>
                <a:ea typeface="EB Garamond"/>
                <a:cs typeface="EB Garamond"/>
                <a:sym typeface="EB Garamond"/>
              </a:rPr>
              <a:t>Green bell pepper</a:t>
            </a:r>
            <a:endParaRPr sz="1400" b="0" i="0" u="none" strike="noStrike" cap="none">
              <a:solidFill>
                <a:srgbClr val="000000"/>
              </a:solidFill>
              <a:latin typeface="EB Garamond"/>
              <a:ea typeface="EB Garamond"/>
              <a:cs typeface="EB Garamond"/>
              <a:sym typeface="EB Garamond"/>
            </a:endParaRPr>
          </a:p>
        </p:txBody>
      </p:sp>
      <p:sp>
        <p:nvSpPr>
          <p:cNvPr id="335" name="Google Shape;335;g2b334d42e9e_0_496"/>
          <p:cNvSpPr txBox="1"/>
          <p:nvPr/>
        </p:nvSpPr>
        <p:spPr>
          <a:xfrm>
            <a:off x="10357800" y="3014300"/>
            <a:ext cx="13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RYONA 2010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30b8e96d692_0_12"/>
          <p:cNvPicPr preferRelativeResize="0"/>
          <p:nvPr/>
        </p:nvPicPr>
        <p:blipFill>
          <a:blip r:embed="rId3">
            <a:alphaModFix/>
          </a:blip>
          <a:stretch>
            <a:fillRect/>
          </a:stretch>
        </p:blipFill>
        <p:spPr>
          <a:xfrm>
            <a:off x="2728988" y="61988"/>
            <a:ext cx="6734024" cy="6734024"/>
          </a:xfrm>
          <a:prstGeom prst="rect">
            <a:avLst/>
          </a:prstGeom>
          <a:noFill/>
          <a:ln>
            <a:noFill/>
          </a:ln>
        </p:spPr>
      </p:pic>
    </p:spTree>
  </p:cSld>
  <p:clrMapOvr>
    <a:masterClrMapping/>
  </p:clrMapOvr>
</p:sld>
</file>

<file path=ppt/theme/theme1.xml><?xml version="1.0" encoding="utf-8"?>
<a:theme xmlns:a="http://schemas.openxmlformats.org/drawingml/2006/main" name="The Art of Tasting">
  <a:themeElements>
    <a:clrScheme name="Office">
      <a:dk1>
        <a:srgbClr val="203076"/>
      </a:dk1>
      <a:lt1>
        <a:srgbClr val="F7EBC1"/>
      </a:lt1>
      <a:dk2>
        <a:srgbClr val="44546A"/>
      </a:dk2>
      <a:lt2>
        <a:srgbClr val="E7E6E6"/>
      </a:lt2>
      <a:accent1>
        <a:srgbClr val="203076"/>
      </a:accent1>
      <a:accent2>
        <a:srgbClr val="F29871"/>
      </a:accent2>
      <a:accent3>
        <a:srgbClr val="A5A5A5"/>
      </a:accent3>
      <a:accent4>
        <a:srgbClr val="FFC000"/>
      </a:accent4>
      <a:accent5>
        <a:srgbClr val="5B9BD5"/>
      </a:accent5>
      <a:accent6>
        <a:srgbClr val="688662"/>
      </a:accent6>
      <a:hlink>
        <a:srgbClr val="FF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 Art of Tasting">
  <a:themeElements>
    <a:clrScheme name="Office">
      <a:dk1>
        <a:srgbClr val="203076"/>
      </a:dk1>
      <a:lt1>
        <a:srgbClr val="F7EBC1"/>
      </a:lt1>
      <a:dk2>
        <a:srgbClr val="44546A"/>
      </a:dk2>
      <a:lt2>
        <a:srgbClr val="E7E6E6"/>
      </a:lt2>
      <a:accent1>
        <a:srgbClr val="203076"/>
      </a:accent1>
      <a:accent2>
        <a:srgbClr val="F29871"/>
      </a:accent2>
      <a:accent3>
        <a:srgbClr val="A5A5A5"/>
      </a:accent3>
      <a:accent4>
        <a:srgbClr val="FFC000"/>
      </a:accent4>
      <a:accent5>
        <a:srgbClr val="5B9BD5"/>
      </a:accent5>
      <a:accent6>
        <a:srgbClr val="688662"/>
      </a:accent6>
      <a:hlink>
        <a:srgbClr val="FF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2638</Words>
  <Application>Microsoft Office PowerPoint</Application>
  <PresentationFormat>Widescreen</PresentationFormat>
  <Paragraphs>874</Paragraphs>
  <Slides>61</Slides>
  <Notes>61</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61</vt:i4>
      </vt:variant>
    </vt:vector>
  </HeadingPairs>
  <TitlesOfParts>
    <vt:vector size="67" baseType="lpstr">
      <vt:lpstr>Arial</vt:lpstr>
      <vt:lpstr>Calibri</vt:lpstr>
      <vt:lpstr>EB Garamond</vt:lpstr>
      <vt:lpstr>Noto Sans</vt:lpstr>
      <vt:lpstr>The Art of Tasting</vt:lpstr>
      <vt:lpstr>The Art of Tasting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Trigeminal nerve</vt:lpstr>
      <vt:lpstr>PowerPoint Presentation</vt:lpstr>
      <vt:lpstr>PowerPoint Presentation</vt:lpstr>
      <vt:lpstr>PowerPoint Presentation</vt:lpstr>
      <vt:lpstr>PowerPoint Presentation</vt:lpstr>
      <vt:lpstr>Specific anosmia</vt:lpstr>
      <vt:lpstr>Specific anosmia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Phenolics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Pyrazines</vt:lpstr>
      <vt:lpstr>PowerPoint Presentation</vt:lpstr>
      <vt:lpstr>PowerPoint Presentation</vt:lpstr>
      <vt:lpstr>PowerPoint Presentation</vt:lpstr>
      <vt:lpstr>Specific anosmia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Sietze Wijma</dc:creator>
  <cp:lastModifiedBy>Sietze Wijma</cp:lastModifiedBy>
  <cp:revision>1</cp:revision>
  <dcterms:created xsi:type="dcterms:W3CDTF">2020-04-22T10:15:58Z</dcterms:created>
  <dcterms:modified xsi:type="dcterms:W3CDTF">2025-10-02T15:27:23Z</dcterms:modified>
</cp:coreProperties>
</file>