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8" r:id="rId2"/>
    <p:sldId id="259" r:id="rId3"/>
    <p:sldId id="260" r:id="rId4"/>
    <p:sldId id="261" r:id="rId5"/>
    <p:sldId id="263" r:id="rId6"/>
    <p:sldId id="265" r:id="rId7"/>
    <p:sldId id="266" r:id="rId8"/>
    <p:sldId id="268" r:id="rId9"/>
    <p:sldId id="269" r:id="rId10"/>
    <p:sldId id="271" r:id="rId11"/>
    <p:sldId id="272" r:id="rId12"/>
    <p:sldId id="273" r:id="rId13"/>
    <p:sldId id="274" r:id="rId14"/>
    <p:sldId id="275" r:id="rId15"/>
    <p:sldId id="277"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21" r:id="rId54"/>
    <p:sldId id="322" r:id="rId55"/>
    <p:sldId id="325" r:id="rId56"/>
    <p:sldId id="326" r:id="rId57"/>
    <p:sldId id="327" r:id="rId58"/>
    <p:sldId id="328" r:id="rId59"/>
    <p:sldId id="329" r:id="rId60"/>
    <p:sldId id="332" r:id="rId61"/>
  </p:sldIdLst>
  <p:sldSz cx="12192000" cy="6858000"/>
  <p:notesSz cx="6858000" cy="9144000"/>
  <p:embeddedFontLst>
    <p:embeddedFont>
      <p:font typeface="EB Garamond" panose="00000500000000000000" pitchFamily="2" charset="0"/>
      <p:regular r:id="rId63"/>
      <p:bold r:id="rId64"/>
      <p:italic r:id="rId65"/>
      <p:boldItalic r:id="rId66"/>
    </p:embeddedFont>
    <p:embeddedFont>
      <p:font typeface="Noto Sans" panose="020B0502040504020204" pitchFamily="34" charset="0"/>
      <p:regular r:id="rId67"/>
    </p:embeddedFont>
    <p:embeddedFont>
      <p:font typeface="Open Sans" panose="020B0606030504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3" roundtripDataSignature="AMtx7mi9qIYpC+bClhkz8G9T8u20SszD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59E3A5-5BE0-449D-9A0C-67D833C947DF}">
  <a:tblStyle styleId="{E059E3A5-5BE0-449D-9A0C-67D833C947D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5382000-0742-4673-B38B-9D809EB54181}"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15" autoAdjust="0"/>
  </p:normalViewPr>
  <p:slideViewPr>
    <p:cSldViewPr snapToGrid="0">
      <p:cViewPr varScale="1">
        <p:scale>
          <a:sx n="50" d="100"/>
          <a:sy n="50" d="100"/>
        </p:scale>
        <p:origin x="126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123"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es/@corinarainer?utm_source=unsplash&amp;utm_medium=referral&amp;utm_content=creditCopyText"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unsplash.com/@bigdodzy?utm_source=unsplash&amp;utm_medium=referral&amp;utm_content=creditCopyText" TargetMode="External"/><Relationship Id="rId4" Type="http://schemas.openxmlformats.org/officeDocument/2006/relationships/hyperlink" Target="https://unsplash.com/s/photos/wine?utm_source=unsplash&amp;utm_medium=referral&amp;utm_content=creditCopyTex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rtoftasting.nl/study-materials-wine-fault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curid=1211866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ommons.wikimedia.org/w/index.php?curid=260270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Welcome everybody to this online version of the wine faults class. This session will be recorded and uploaded to YouTube afterwards. </a:t>
            </a:r>
            <a:endParaRPr/>
          </a:p>
          <a:p>
            <a:pPr marL="0" lvl="0" indent="0" algn="l" rtl="0">
              <a:lnSpc>
                <a:spcPct val="100000"/>
              </a:lnSpc>
              <a:spcBef>
                <a:spcPts val="0"/>
              </a:spcBef>
              <a:spcAft>
                <a:spcPts val="0"/>
              </a:spcAft>
              <a:buClr>
                <a:schemeClr val="dk1"/>
              </a:buClr>
              <a:buSzPts val="1400"/>
              <a:buFont typeface="Arial"/>
              <a:buNone/>
            </a:pPr>
            <a:r>
              <a:rPr lang="en-GB"/>
              <a:t>Welcome to the most delicious wine tasting you will ever go to! Please resist the temptation to </a:t>
            </a:r>
            <a:endParaRPr/>
          </a:p>
          <a:p>
            <a:pPr marL="0" lvl="0" indent="0" algn="l" rtl="0">
              <a:lnSpc>
                <a:spcPct val="100000"/>
              </a:lnSpc>
              <a:spcBef>
                <a:spcPts val="0"/>
              </a:spcBef>
              <a:spcAft>
                <a:spcPts val="0"/>
              </a:spcAft>
              <a:buClr>
                <a:schemeClr val="dk1"/>
              </a:buClr>
              <a:buSzPts val="1400"/>
              <a:buFont typeface="Arial"/>
              <a:buNone/>
            </a:pPr>
            <a:r>
              <a:rPr lang="en-GB" sz="1100">
                <a:latin typeface="Arial"/>
                <a:ea typeface="Arial"/>
                <a:cs typeface="Arial"/>
                <a:sym typeface="Arial"/>
              </a:rPr>
              <a:t>Photo by</a:t>
            </a:r>
            <a:r>
              <a:rPr lang="en-GB" sz="1100">
                <a:solidFill>
                  <a:schemeClr val="hlink"/>
                </a:solidFill>
                <a:uFill>
                  <a:noFill/>
                </a:uFill>
                <a:latin typeface="Arial"/>
                <a:ea typeface="Arial"/>
                <a:cs typeface="Arial"/>
                <a:sym typeface="Arial"/>
                <a:hlinkClick r:id="rId3"/>
              </a:rPr>
              <a:t> </a:t>
            </a:r>
            <a:r>
              <a:rPr lang="en-GB" sz="1100" u="sng">
                <a:solidFill>
                  <a:schemeClr val="hlink"/>
                </a:solidFill>
                <a:latin typeface="Arial"/>
                <a:ea typeface="Arial"/>
                <a:cs typeface="Arial"/>
                <a:sym typeface="Arial"/>
                <a:hlinkClick r:id="rId3"/>
              </a:rPr>
              <a:t>Corina Rainer</a:t>
            </a:r>
            <a:r>
              <a:rPr lang="en-GB" sz="1100">
                <a:latin typeface="Arial"/>
                <a:ea typeface="Arial"/>
                <a:cs typeface="Arial"/>
                <a:sym typeface="Arial"/>
              </a:rPr>
              <a:t> on</a:t>
            </a:r>
            <a:r>
              <a:rPr lang="en-GB" sz="1100">
                <a:solidFill>
                  <a:schemeClr val="hlink"/>
                </a:solidFill>
                <a:uFill>
                  <a:noFill/>
                </a:uFill>
                <a:latin typeface="Arial"/>
                <a:ea typeface="Arial"/>
                <a:cs typeface="Arial"/>
                <a:sym typeface="Arial"/>
                <a:hlinkClick r:id="rId4"/>
              </a:rPr>
              <a:t> </a:t>
            </a:r>
            <a:r>
              <a:rPr lang="en-GB" sz="1100" u="sng">
                <a:solidFill>
                  <a:schemeClr val="hlink"/>
                </a:solidFill>
                <a:latin typeface="Arial"/>
                <a:ea typeface="Arial"/>
                <a:cs typeface="Arial"/>
                <a:sym typeface="Arial"/>
                <a:hlinkClick r:id="rId4"/>
              </a:rPr>
              <a:t>Unsplash</a:t>
            </a:r>
            <a:endParaRPr/>
          </a:p>
          <a:p>
            <a:pPr marL="0" lvl="0" indent="0" algn="l" rtl="0">
              <a:lnSpc>
                <a:spcPct val="100000"/>
              </a:lnSpc>
              <a:spcBef>
                <a:spcPts val="0"/>
              </a:spcBef>
              <a:spcAft>
                <a:spcPts val="0"/>
              </a:spcAft>
              <a:buClr>
                <a:schemeClr val="dk1"/>
              </a:buClr>
              <a:buSzPts val="1400"/>
              <a:buFont typeface="Arial"/>
              <a:buNone/>
            </a:pPr>
            <a:r>
              <a:rPr lang="en-GB" sz="1100">
                <a:latin typeface="Arial"/>
                <a:ea typeface="Arial"/>
                <a:cs typeface="Arial"/>
                <a:sym typeface="Arial"/>
              </a:rPr>
              <a:t>Photo by</a:t>
            </a:r>
            <a:r>
              <a:rPr lang="en-GB" sz="1100">
                <a:solidFill>
                  <a:schemeClr val="hlink"/>
                </a:solidFill>
                <a:uFill>
                  <a:noFill/>
                </a:uFill>
                <a:latin typeface="Arial"/>
                <a:ea typeface="Arial"/>
                <a:cs typeface="Arial"/>
                <a:sym typeface="Arial"/>
                <a:hlinkClick r:id="rId5"/>
              </a:rPr>
              <a:t> </a:t>
            </a:r>
            <a:r>
              <a:rPr lang="en-GB" sz="1100" u="sng">
                <a:solidFill>
                  <a:schemeClr val="hlink"/>
                </a:solidFill>
                <a:latin typeface="Arial"/>
                <a:ea typeface="Arial"/>
                <a:cs typeface="Arial"/>
                <a:sym typeface="Arial"/>
                <a:hlinkClick r:id="rId5"/>
              </a:rPr>
              <a:t>Big Dodzy</a:t>
            </a:r>
            <a:r>
              <a:rPr lang="en-GB" sz="1100">
                <a:latin typeface="Arial"/>
                <a:ea typeface="Arial"/>
                <a:cs typeface="Arial"/>
                <a:sym typeface="Arial"/>
              </a:rPr>
              <a:t> on</a:t>
            </a:r>
            <a:r>
              <a:rPr lang="en-GB" sz="1100">
                <a:solidFill>
                  <a:schemeClr val="hlink"/>
                </a:solidFill>
                <a:uFill>
                  <a:noFill/>
                </a:uFill>
                <a:latin typeface="Arial"/>
                <a:ea typeface="Arial"/>
                <a:cs typeface="Arial"/>
                <a:sym typeface="Arial"/>
                <a:hlinkClick r:id="rId4"/>
              </a:rPr>
              <a:t> </a:t>
            </a:r>
            <a:r>
              <a:rPr lang="en-GB" sz="1100" u="sng">
                <a:solidFill>
                  <a:schemeClr val="hlink"/>
                </a:solidFill>
                <a:latin typeface="Arial"/>
                <a:ea typeface="Arial"/>
                <a:cs typeface="Arial"/>
                <a:sym typeface="Arial"/>
                <a:hlinkClick r:id="rId4"/>
              </a:rPr>
              <a:t>Unsplash</a:t>
            </a:r>
            <a:endParaRPr/>
          </a:p>
        </p:txBody>
      </p:sp>
      <p:sp>
        <p:nvSpPr>
          <p:cNvPr id="121" name="Google Shape;12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d2945710ab_0_27: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g2d2945710ab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258" name="Google Shape;258;g2d2945710ab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9ed49aaabc_0_89: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29ed49aaabc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266" name="Google Shape;266;g29ed49aaabc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9ed49aaabc_0_10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g29ed49aaabc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295" name="Google Shape;295;g29ed49aaabc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31eb48084_0_31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 name="Google Shape;302;g2931eb48084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303" name="Google Shape;303;g2931eb48084_0_3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931eb48084_0_419: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g2931eb4808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931eb4808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55467757ff_1_1: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g155467757ff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Example questions: </a:t>
            </a:r>
            <a:endParaRPr/>
          </a:p>
          <a:p>
            <a:pPr marL="0" lvl="0" indent="0" algn="l" rtl="0">
              <a:lnSpc>
                <a:spcPct val="100000"/>
              </a:lnSpc>
              <a:spcBef>
                <a:spcPts val="0"/>
              </a:spcBef>
              <a:spcAft>
                <a:spcPts val="0"/>
              </a:spcAft>
              <a:buSzPts val="1400"/>
              <a:buNone/>
            </a:pPr>
            <a:r>
              <a:rPr lang="en-GB"/>
              <a:t>Education programme? WSET, MW, CMS? </a:t>
            </a:r>
            <a:endParaRPr/>
          </a:p>
          <a:p>
            <a:pPr marL="0" lvl="0" indent="0" algn="l" rtl="0">
              <a:lnSpc>
                <a:spcPct val="100000"/>
              </a:lnSpc>
              <a:spcBef>
                <a:spcPts val="0"/>
              </a:spcBef>
              <a:spcAft>
                <a:spcPts val="0"/>
              </a:spcAft>
              <a:buSzPts val="1400"/>
              <a:buNone/>
            </a:pPr>
            <a:r>
              <a:rPr lang="en-GB"/>
              <a:t>Why is it relevant to be able to identify faults? </a:t>
            </a:r>
            <a:endParaRPr/>
          </a:p>
        </p:txBody>
      </p:sp>
      <p:sp>
        <p:nvSpPr>
          <p:cNvPr id="351" name="Google Shape;351;g155467757ff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aed569cf60_0_11: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g2aed569cf60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358" name="Google Shape;358;g2aed569cf60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98ba7c50a5b5c68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g398ba7c50a5b5c68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366" name="Google Shape;366;g398ba7c50a5b5c68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b7b37521b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g22b7b37521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2b7b37521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cd7742de9d_0_1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g2cd7742de9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Today is about two things. First, you will become a better wine taster. Second, you will learn about some important wine flavours and where they originate from. My name is Sietze and I am from the Netherlands. Dutch wine … is an oxymoron.</a:t>
            </a:r>
            <a:endParaRPr/>
          </a:p>
          <a:p>
            <a:pPr marL="0" lvl="0" indent="0" algn="l" rtl="0">
              <a:lnSpc>
                <a:spcPct val="100000"/>
              </a:lnSpc>
              <a:spcBef>
                <a:spcPts val="0"/>
              </a:spcBef>
              <a:spcAft>
                <a:spcPts val="0"/>
              </a:spcAft>
              <a:buSzPts val="1400"/>
              <a:buNone/>
            </a:pPr>
            <a:r>
              <a:rPr lang="en-GB"/>
              <a:t>Wageningen (unpronounceable name) University. WSET. Certified Cicerone® (beer equivalent of sommelier). </a:t>
            </a:r>
            <a:endParaRPr/>
          </a:p>
          <a:p>
            <a:pPr marL="0" lvl="0" indent="0" algn="l" rtl="0">
              <a:lnSpc>
                <a:spcPct val="100000"/>
              </a:lnSpc>
              <a:spcBef>
                <a:spcPts val="0"/>
              </a:spcBef>
              <a:spcAft>
                <a:spcPts val="0"/>
              </a:spcAft>
              <a:buSzPts val="1400"/>
              <a:buNone/>
            </a:pPr>
            <a:r>
              <a:rPr lang="en-GB"/>
              <a:t>After we tasted the first wine, I am going to ask you to introduce yourself. At least, tell me your name, what you do, what wine means to you. Maybe you work in the industry, maybe you are just interested, or maybe you actually prefer beer! If you have a claim to fame, such as having a qualification of some sort, or having scored 100% in one of my previous tastings, let us know! </a:t>
            </a:r>
            <a:endParaRPr/>
          </a:p>
        </p:txBody>
      </p:sp>
      <p:sp>
        <p:nvSpPr>
          <p:cNvPr id="131" name="Google Shape;131;g2cd7742de9d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7d424bed1b_0_2: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6" name="Google Shape;396;g27d424bed1b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27d424bed1b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66fd07efe4_0_3: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g366fd07efe4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366fd07efe4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aed569cf60_0_1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g2aed569cf60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414" name="Google Shape;414;g2aed569cf60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cb29186184_0_232: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g2cb29186184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422" name="Google Shape;422;g2cb29186184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4874f2bab2_1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 name="Google Shape;431;g34874f2bab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432" name="Google Shape;432;g34874f2bab2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0a2fdda4a7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g10a2fdda4a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10a2fdda4a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ccb7691fbf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2" name="Google Shape;462;g2ccb7691fb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Chira 2013 - Extraction of oak volatiles and ellagitannins compounds and sensory profile of wine aged with French winewoods subjected to different toasting methods Behaviour during storage</a:t>
            </a:r>
            <a:endParaRPr/>
          </a:p>
          <a:p>
            <a:pPr marL="0" lvl="0" indent="0" algn="l" rtl="0">
              <a:spcBef>
                <a:spcPts val="0"/>
              </a:spcBef>
              <a:spcAft>
                <a:spcPts val="0"/>
              </a:spcAft>
              <a:buSzPts val="1100"/>
              <a:buNone/>
            </a:pPr>
            <a:r>
              <a:rPr lang="en-GB"/>
              <a:t>Kennison 2009 - Effect of timing and duration of grapevine exposure to smoke on the composition and sensory properties of wine</a:t>
            </a:r>
            <a:endParaRPr/>
          </a:p>
        </p:txBody>
      </p:sp>
      <p:sp>
        <p:nvSpPr>
          <p:cNvPr id="463" name="Google Shape;463;g2ccb7691fb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7ee36e81ad_0_2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 name="Google Shape;471;g37ee36e81a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 32-Year-Old Man with Persistent Olfactory Dysfunction Following COVID-19 Whose Recovery Was Evaluated by Retronasal Olfactory Testing</a:t>
            </a:r>
            <a:endParaRPr/>
          </a:p>
        </p:txBody>
      </p:sp>
      <p:sp>
        <p:nvSpPr>
          <p:cNvPr id="472" name="Google Shape;472;g37ee36e81ad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7ee36e81ad_0_46: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 name="Google Shape;479;g37ee36e81a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i="1"/>
          </a:p>
        </p:txBody>
      </p:sp>
      <p:sp>
        <p:nvSpPr>
          <p:cNvPr id="480" name="Google Shape;480;g37ee36e81a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aed569cf6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aed569cf6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2aed569cf6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d7742de9d_0_202: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g2cd7742de9d_0_2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Each of your samples are based on the same wine. </a:t>
            </a:r>
            <a:endParaRPr/>
          </a:p>
          <a:p>
            <a:pPr marL="0" lvl="0" indent="0" algn="l" rtl="0">
              <a:lnSpc>
                <a:spcPct val="100000"/>
              </a:lnSpc>
              <a:spcBef>
                <a:spcPts val="0"/>
              </a:spcBef>
              <a:spcAft>
                <a:spcPts val="0"/>
              </a:spcAft>
              <a:buSzPts val="1400"/>
              <a:buNone/>
            </a:pPr>
            <a:r>
              <a:rPr lang="en-GB"/>
              <a:t>Each of the rest of your samples contains a different single wine flavour compound added to it. </a:t>
            </a:r>
            <a:endParaRPr/>
          </a:p>
          <a:p>
            <a:pPr marL="0" lvl="0" indent="0" algn="l" rtl="0">
              <a:lnSpc>
                <a:spcPct val="100000"/>
              </a:lnSpc>
              <a:spcBef>
                <a:spcPts val="0"/>
              </a:spcBef>
              <a:spcAft>
                <a:spcPts val="0"/>
              </a:spcAft>
              <a:buSzPts val="1400"/>
              <a:buNone/>
            </a:pPr>
            <a:r>
              <a:rPr lang="en-GB"/>
              <a:t>For these samples I have used AROXA flavour standards. These are food grade and therefore safe to smell and taste. These are the same compounds that naturally occur in wine, at a level that is close to what you typically find in wine. </a:t>
            </a:r>
            <a:endParaRPr/>
          </a:p>
          <a:p>
            <a:pPr marL="0" lvl="0" indent="0" algn="l" rtl="0">
              <a:lnSpc>
                <a:spcPct val="100000"/>
              </a:lnSpc>
              <a:spcBef>
                <a:spcPts val="0"/>
              </a:spcBef>
              <a:spcAft>
                <a:spcPts val="0"/>
              </a:spcAft>
              <a:buSzPts val="1400"/>
              <a:buNone/>
            </a:pPr>
            <a:r>
              <a:rPr lang="en-GB"/>
              <a:t>Blind tasting test: at the end, we will change the order of the samples and do a blind tasting test. In terms of becoming a better taster, this is the most important part of the evening. Please do not consume your entire sample. </a:t>
            </a:r>
            <a:endParaRPr/>
          </a:p>
        </p:txBody>
      </p:sp>
      <p:sp>
        <p:nvSpPr>
          <p:cNvPr id="143" name="Google Shape;143;g2cd7742de9d_0_2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aed569cf60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aed569cf60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a:t>Pleasant vs unpleasant: 11 vs 7</a:t>
            </a:r>
            <a:endParaRPr/>
          </a:p>
          <a:p>
            <a:pPr marL="0" lvl="0" indent="0" algn="l" rtl="0">
              <a:spcBef>
                <a:spcPts val="0"/>
              </a:spcBef>
              <a:spcAft>
                <a:spcPts val="0"/>
              </a:spcAft>
              <a:buClr>
                <a:schemeClr val="dk1"/>
              </a:buClr>
              <a:buSzPts val="1400"/>
              <a:buFont typeface="Arial"/>
              <a:buNone/>
            </a:pPr>
            <a:r>
              <a:rPr lang="en-GB"/>
              <a:t>Pleasant vs unpleasant: 8 vs 14</a:t>
            </a:r>
            <a:endParaRPr/>
          </a:p>
          <a:p>
            <a:pPr marL="0" lvl="0" indent="0" algn="l" rtl="0">
              <a:spcBef>
                <a:spcPts val="0"/>
              </a:spcBef>
              <a:spcAft>
                <a:spcPts val="0"/>
              </a:spcAft>
              <a:buClr>
                <a:schemeClr val="dk1"/>
              </a:buClr>
              <a:buSzPts val="1400"/>
              <a:buFont typeface="Arial"/>
              <a:buNone/>
            </a:pPr>
            <a:r>
              <a:rPr lang="en-GB"/>
              <a:t>Pleasant vs unpleasant: 7 vs 14</a:t>
            </a:r>
            <a:endParaRPr/>
          </a:p>
          <a:p>
            <a:pPr marL="0" lvl="0" indent="0" algn="l" rtl="0">
              <a:spcBef>
                <a:spcPts val="0"/>
              </a:spcBef>
              <a:spcAft>
                <a:spcPts val="0"/>
              </a:spcAft>
              <a:buClr>
                <a:schemeClr val="dk1"/>
              </a:buClr>
              <a:buSzPts val="1400"/>
              <a:buFont typeface="Arial"/>
              <a:buNone/>
            </a:pPr>
            <a:r>
              <a:rPr lang="en-GB"/>
              <a:t>Total: 26 vs 35 </a:t>
            </a:r>
            <a:endParaRPr/>
          </a:p>
        </p:txBody>
      </p:sp>
      <p:sp>
        <p:nvSpPr>
          <p:cNvPr id="498" name="Google Shape;498;g2aed569cf60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4: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931eb48084_0_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2931eb48084_0_6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g2931eb48084_0_6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d9b65f056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d9b65f056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2d9b65f056b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9ed49aaabc_0_127: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g29ed49aaabc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543" name="Google Shape;543;g29ed49aaabc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ccb7691fbf_0_17: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g2ccb7691fbf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580" name="Google Shape;580;g2ccb7691fbf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7ee36e81ad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g37ee36e81a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g37ee36e81a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9ed49aaabc_0_134: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8" name="Google Shape;608;g29ed49aaabc_0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609" name="Google Shape;609;g29ed49aaabc_0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cb29186184_0_363: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g2cb29186184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617" name="Google Shape;617;g2cb29186184_0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72be259cc4_0_7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6" name="Google Shape;626;g172be259cc4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Volatile acidity are acids that can leave the glass, as opposed to those acids that remain in solution. In other words, volatile acidity are the acids you can smell. Legal limits: Australia 1.5 g/litre. US 1.4 (red), 1.2 (white)</a:t>
            </a:r>
            <a:endParaRPr/>
          </a:p>
        </p:txBody>
      </p:sp>
      <p:sp>
        <p:nvSpPr>
          <p:cNvPr id="627" name="Google Shape;627;g172be259cc4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d7742de9d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g2cd7742de9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Each of your samples are based on the same wine. </a:t>
            </a:r>
            <a:endParaRPr/>
          </a:p>
          <a:p>
            <a:pPr marL="0" lvl="0" indent="0" algn="l" rtl="0">
              <a:lnSpc>
                <a:spcPct val="100000"/>
              </a:lnSpc>
              <a:spcBef>
                <a:spcPts val="0"/>
              </a:spcBef>
              <a:spcAft>
                <a:spcPts val="0"/>
              </a:spcAft>
              <a:buSzPts val="1400"/>
              <a:buNone/>
            </a:pPr>
            <a:r>
              <a:rPr lang="en-GB"/>
              <a:t>Each of the rest of your samples contains a different single wine flavour compound added to it. </a:t>
            </a:r>
            <a:endParaRPr/>
          </a:p>
          <a:p>
            <a:pPr marL="0" lvl="0" indent="0" algn="l" rtl="0">
              <a:lnSpc>
                <a:spcPct val="100000"/>
              </a:lnSpc>
              <a:spcBef>
                <a:spcPts val="0"/>
              </a:spcBef>
              <a:spcAft>
                <a:spcPts val="0"/>
              </a:spcAft>
              <a:buSzPts val="1400"/>
              <a:buNone/>
            </a:pPr>
            <a:r>
              <a:rPr lang="en-GB"/>
              <a:t>For these samples I have used AROXA flavour standards. These are food grade and therefore safe to smell and taste. These are the same compounds that naturally occur in wine, at a level that is close to what you typically find in wine. </a:t>
            </a:r>
            <a:endParaRPr/>
          </a:p>
          <a:p>
            <a:pPr marL="0" lvl="0" indent="0" algn="l" rtl="0">
              <a:lnSpc>
                <a:spcPct val="100000"/>
              </a:lnSpc>
              <a:spcBef>
                <a:spcPts val="0"/>
              </a:spcBef>
              <a:spcAft>
                <a:spcPts val="0"/>
              </a:spcAft>
              <a:buSzPts val="1400"/>
              <a:buNone/>
            </a:pPr>
            <a:r>
              <a:rPr lang="en-GB"/>
              <a:t>Blind tasting test: at the end, we will change the order of the samples and do a blind tasting test. In terms of becoming a better taster, this is the most important part of the evening. Please do not consume your entire sample. </a:t>
            </a:r>
            <a:endParaRPr/>
          </a:p>
        </p:txBody>
      </p:sp>
      <p:sp>
        <p:nvSpPr>
          <p:cNvPr id="151" name="Google Shape;151;g2cd7742de9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978911c43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978911c43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g2978911c43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9013ba6c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59013ba6c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g259013ba6c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d2945710ab_0_3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g2d2945710ab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666" name="Google Shape;666;g2d2945710ab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cb29186184_0_352: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g2cb29186184_0_3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674" name="Google Shape;674;g2cb29186184_0_3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cb29186184_0_243: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3" name="Google Shape;683;g2cb29186184_0_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684" name="Google Shape;684;g2cb29186184_0_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72be259cc4_0_15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1" name="Google Shape;691;g172be259cc4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172be259cc4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4c92f71467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0" name="Google Shape;710;g34c92f714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g34c92f714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9ed49aaabc_0_14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5" name="Google Shape;725;g29ed49aaabc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726" name="Google Shape;726;g29ed49aaabc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cb29186184_0_343: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3" name="Google Shape;733;g2cb29186184_0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734" name="Google Shape;734;g2cb29186184_0_3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0fdf5fef28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3" name="Google Shape;743;g20fdf5fef2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4" name="Google Shape;744;g20fdf5fef2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06b220c6ff_1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306b220c6f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170" name="Google Shape;170;g306b220c6f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7d424bed1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7d424bed1b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Wikipedia pictures</a:t>
            </a:r>
            <a:endParaRPr/>
          </a:p>
        </p:txBody>
      </p:sp>
      <p:sp>
        <p:nvSpPr>
          <p:cNvPr id="763" name="Google Shape;763;g27d424bed1b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7d1087ceeb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7d1087ceeb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27d1087ceeb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7ee36e81ad_0_15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0" name="Google Shape;790;g37ee36e81ad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i="1"/>
          </a:p>
        </p:txBody>
      </p:sp>
      <p:sp>
        <p:nvSpPr>
          <p:cNvPr id="791" name="Google Shape;791;g37ee36e81ad_0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d86e378610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2d86e378610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g2d86e378610_0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03494e1fed_1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3" name="Google Shape;873;g103494e1fed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have changed the position of at least some of the glasses. There are no tricks. The reference glass is still in the same place. Please identify the flavours in the 10 glasses. Please do not discuss your answers. Your results will stay anonymous. Spend some time on your reference glass. You have about 15 minutes. Ignore QR code for the time being. These are your options in alphabetical order. Any questions? </a:t>
            </a:r>
            <a:endParaRPr/>
          </a:p>
        </p:txBody>
      </p:sp>
      <p:sp>
        <p:nvSpPr>
          <p:cNvPr id="874" name="Google Shape;874;g103494e1fed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d2945710ab_0_5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8" name="Google Shape;918;g2d2945710ab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GB" sz="1200" b="0" i="0" u="none" strike="noStrike" cap="none" dirty="0">
                <a:solidFill>
                  <a:schemeClr val="dk1"/>
                </a:solidFill>
                <a:effectLst/>
                <a:latin typeface="Calibri"/>
                <a:ea typeface="Calibri"/>
                <a:cs typeface="Calibri"/>
                <a:sym typeface="Calibri"/>
              </a:rPr>
              <a:t>Oxidised wine</a:t>
            </a:r>
            <a:endParaRPr lang="en-GB" b="0" dirty="0">
              <a:effectLst/>
            </a:endParaRPr>
          </a:p>
        </p:txBody>
      </p:sp>
      <p:sp>
        <p:nvSpPr>
          <p:cNvPr id="919" name="Google Shape;919;g2d2945710ab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d2945710ab_0_164: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6" name="Google Shape;936;g2d2945710ab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dirty="0"/>
              <a:t>Hygiene issues</a:t>
            </a:r>
            <a:endParaRPr dirty="0"/>
          </a:p>
        </p:txBody>
      </p:sp>
      <p:sp>
        <p:nvSpPr>
          <p:cNvPr id="937" name="Google Shape;937;g2d2945710ab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d2945710ab_0_17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4" name="Google Shape;954;g2d2945710ab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dirty="0"/>
              <a:t>Volatile acidity</a:t>
            </a:r>
            <a:endParaRPr dirty="0"/>
          </a:p>
        </p:txBody>
      </p:sp>
      <p:sp>
        <p:nvSpPr>
          <p:cNvPr id="955" name="Google Shape;955;g2d2945710ab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d2945710ab_0_18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g2d2945710ab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dirty="0"/>
              <a:t>Oxidation + volatile acidity (progressive stage of oxidation/spoilage)</a:t>
            </a:r>
            <a:endParaRPr dirty="0"/>
          </a:p>
        </p:txBody>
      </p:sp>
      <p:sp>
        <p:nvSpPr>
          <p:cNvPr id="973" name="Google Shape;973;g2d2945710ab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478243459c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0" name="Google Shape;990;g3478243459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dirty="0"/>
              <a:t>No justification for this blend ;)</a:t>
            </a:r>
            <a:endParaRPr dirty="0"/>
          </a:p>
        </p:txBody>
      </p:sp>
      <p:sp>
        <p:nvSpPr>
          <p:cNvPr id="991" name="Google Shape;991;g3478243459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773e1b846a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g3773e1b846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3773e1b846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355da003c1_0_3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5" name="Google Shape;1025;g3355da003c1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sng">
                <a:solidFill>
                  <a:schemeClr val="hlink"/>
                </a:solidFill>
                <a:hlinkClick r:id="rId3"/>
              </a:rPr>
              <a:t>https://artoftasting.nl/study-materials-wine-faults/</a:t>
            </a:r>
            <a:r>
              <a:rPr lang="en-GB"/>
              <a:t> </a:t>
            </a:r>
            <a:endParaRPr/>
          </a:p>
          <a:p>
            <a:pPr marL="0" lvl="0" indent="0" algn="l" rtl="0">
              <a:lnSpc>
                <a:spcPct val="100000"/>
              </a:lnSpc>
              <a:spcBef>
                <a:spcPts val="0"/>
              </a:spcBef>
              <a:spcAft>
                <a:spcPts val="0"/>
              </a:spcAft>
              <a:buSzPts val="1400"/>
              <a:buNone/>
            </a:pPr>
            <a:r>
              <a:rPr lang="en-GB"/>
              <a:t>Please empty your glasses in your spittoon.</a:t>
            </a:r>
            <a:endParaRPr/>
          </a:p>
          <a:p>
            <a:pPr marL="0" lvl="0" indent="0" algn="l" rtl="0">
              <a:lnSpc>
                <a:spcPct val="100000"/>
              </a:lnSpc>
              <a:spcBef>
                <a:spcPts val="0"/>
              </a:spcBef>
              <a:spcAft>
                <a:spcPts val="0"/>
              </a:spcAft>
              <a:buSzPts val="1400"/>
              <a:buNone/>
            </a:pPr>
            <a:r>
              <a:rPr lang="en-GB"/>
              <a:t>Thank you! I hope you found this event informative and that it will help you for tasting in the future. </a:t>
            </a:r>
            <a:endParaRPr/>
          </a:p>
        </p:txBody>
      </p:sp>
      <p:sp>
        <p:nvSpPr>
          <p:cNvPr id="1026" name="Google Shape;1026;g3355da003c1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99cc6f6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999cc6f69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Pathway</a:t>
            </a:r>
            <a:endParaRPr/>
          </a:p>
          <a:p>
            <a:pPr marL="0" lvl="0" indent="0" algn="l" rtl="0">
              <a:spcBef>
                <a:spcPts val="0"/>
              </a:spcBef>
              <a:spcAft>
                <a:spcPts val="0"/>
              </a:spcAft>
              <a:buNone/>
            </a:pPr>
            <a:r>
              <a:rPr lang="en-GB"/>
              <a:t>By http://www.cgpgrey.com, CC BY-SA 3.0, </a:t>
            </a:r>
            <a:r>
              <a:rPr lang="en-GB" u="sng">
                <a:solidFill>
                  <a:schemeClr val="hlink"/>
                </a:solidFill>
                <a:hlinkClick r:id="rId3"/>
              </a:rPr>
              <a:t>https://commons.wikimedia.org/w/index.php?curid=12118665</a:t>
            </a:r>
            <a:endParaRPr/>
          </a:p>
          <a:p>
            <a:pPr marL="0" lvl="0" indent="0" algn="l" rtl="0">
              <a:spcBef>
                <a:spcPts val="0"/>
              </a:spcBef>
              <a:spcAft>
                <a:spcPts val="0"/>
              </a:spcAft>
              <a:buNone/>
            </a:pPr>
            <a:r>
              <a:rPr lang="en-GB"/>
              <a:t>By Plantsurfer - en:Image:Cork oak trunk section.jpg, Public Domain, </a:t>
            </a:r>
            <a:r>
              <a:rPr lang="en-GB" u="sng">
                <a:solidFill>
                  <a:schemeClr val="hlink"/>
                </a:solidFill>
                <a:hlinkClick r:id="rId4"/>
              </a:rPr>
              <a:t>https://commons.wikimedia.org/w/index.php?curid=2602705</a:t>
            </a:r>
            <a:r>
              <a:rPr lang="en-GB"/>
              <a:t> </a:t>
            </a:r>
            <a:endParaRPr/>
          </a:p>
        </p:txBody>
      </p:sp>
      <p:sp>
        <p:nvSpPr>
          <p:cNvPr id="209" name="Google Shape;209;g2999cc6f69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b2a96f21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g35fb2a96f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35fb2a96f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ae5b11b66f_0_194: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g2ae5b11b66f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 sugar granule is about 1 mg. </a:t>
            </a:r>
            <a:endParaRPr/>
          </a:p>
          <a:p>
            <a:pPr marL="0" lvl="0" indent="0" algn="l" rtl="0">
              <a:lnSpc>
                <a:spcPct val="100000"/>
              </a:lnSpc>
              <a:spcBef>
                <a:spcPts val="0"/>
              </a:spcBef>
              <a:spcAft>
                <a:spcPts val="0"/>
              </a:spcAft>
              <a:buSzPts val="1400"/>
              <a:buNone/>
            </a:pPr>
            <a:r>
              <a:rPr lang="en-GB"/>
              <a:t>A thousand ng go into 1 µg. A thousand µg go into 1 mg. A thousand mg go into 1 g. Only 0.0000000001% of your wine has to consist of 4-MMP to give a box tree flavour. </a:t>
            </a:r>
            <a:endParaRPr/>
          </a:p>
          <a:p>
            <a:pPr marL="0" lvl="0" indent="0" algn="l" rtl="0">
              <a:lnSpc>
                <a:spcPct val="100000"/>
              </a:lnSpc>
              <a:spcBef>
                <a:spcPts val="0"/>
              </a:spcBef>
              <a:spcAft>
                <a:spcPts val="0"/>
              </a:spcAft>
              <a:buSzPts val="1400"/>
              <a:buNone/>
            </a:pPr>
            <a:r>
              <a:rPr lang="en-GB"/>
              <a:t>When I first learned that wine was about 85% water, I was almost disappointed. </a:t>
            </a:r>
            <a:endParaRPr/>
          </a:p>
          <a:p>
            <a:pPr marL="0" lvl="0" indent="0" algn="l" rtl="0">
              <a:lnSpc>
                <a:spcPct val="100000"/>
              </a:lnSpc>
              <a:spcBef>
                <a:spcPts val="0"/>
              </a:spcBef>
              <a:spcAft>
                <a:spcPts val="0"/>
              </a:spcAft>
              <a:buSzPts val="1400"/>
              <a:buNone/>
            </a:pPr>
            <a:r>
              <a:rPr lang="en-GB"/>
              <a:t>A millionth of a sugar granule</a:t>
            </a:r>
            <a:endParaRPr/>
          </a:p>
        </p:txBody>
      </p:sp>
      <p:sp>
        <p:nvSpPr>
          <p:cNvPr id="236" name="Google Shape;236;g2ae5b11b66f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1F20"/>
              </a:buClr>
              <a:buSzPts val="1800"/>
              <a:buFont typeface="Open Sans"/>
              <a:buNone/>
              <a:defRPr>
                <a:solidFill>
                  <a:srgbClr val="231F20"/>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19D57"/>
              </a:buClr>
              <a:buSzPts val="1800"/>
              <a:buFont typeface="Open Sans"/>
              <a:buChar char="•"/>
              <a:defRPr>
                <a:solidFill>
                  <a:srgbClr val="E19D57"/>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2pPr>
            <a:lvl3pPr marL="1371600" lvl="2" indent="-342900" algn="l">
              <a:lnSpc>
                <a:spcPct val="90000"/>
              </a:lnSpc>
              <a:spcBef>
                <a:spcPts val="500"/>
              </a:spcBef>
              <a:spcAft>
                <a:spcPts val="0"/>
              </a:spcAft>
              <a:buSzPts val="1800"/>
              <a:buFont typeface="Open Sans"/>
              <a:buChar char="•"/>
              <a:defRPr>
                <a:latin typeface="Open Sans"/>
                <a:ea typeface="Open Sans"/>
                <a:cs typeface="Open Sans"/>
                <a:sym typeface="Open Sans"/>
              </a:defRPr>
            </a:lvl3pPr>
            <a:lvl4pPr marL="1828800" lvl="3" indent="-342900" algn="l">
              <a:lnSpc>
                <a:spcPct val="90000"/>
              </a:lnSpc>
              <a:spcBef>
                <a:spcPts val="500"/>
              </a:spcBef>
              <a:spcAft>
                <a:spcPts val="0"/>
              </a:spcAft>
              <a:buSzPts val="1800"/>
              <a:buFont typeface="Open Sans"/>
              <a:buChar char="•"/>
              <a:defRPr>
                <a:latin typeface="Open Sans"/>
                <a:ea typeface="Open Sans"/>
                <a:cs typeface="Open Sans"/>
                <a:sym typeface="Open Sans"/>
              </a:defRPr>
            </a:lvl4pPr>
            <a:lvl5pPr marL="2286000" lvl="4" indent="-342900" algn="l">
              <a:lnSpc>
                <a:spcPct val="90000"/>
              </a:lnSpc>
              <a:spcBef>
                <a:spcPts val="500"/>
              </a:spcBef>
              <a:spcAft>
                <a:spcPts val="0"/>
              </a:spcAft>
              <a:buSzPts val="1800"/>
              <a:buFont typeface="Open Sans"/>
              <a:buChar char="•"/>
              <a:defRPr>
                <a:latin typeface="Open Sans"/>
                <a:ea typeface="Open Sans"/>
                <a:cs typeface="Open Sans"/>
                <a:sym typeface="Open Sans"/>
              </a:defRPr>
            </a:lvl5pPr>
            <a:lvl6pPr marL="2743200" lvl="5" indent="-342900" algn="l">
              <a:lnSpc>
                <a:spcPct val="90000"/>
              </a:lnSpc>
              <a:spcBef>
                <a:spcPts val="500"/>
              </a:spcBef>
              <a:spcAft>
                <a:spcPts val="0"/>
              </a:spcAft>
              <a:buSzPts val="1800"/>
              <a:buFont typeface="Open Sans"/>
              <a:buChar char="•"/>
              <a:defRPr>
                <a:latin typeface="Open Sans"/>
                <a:ea typeface="Open Sans"/>
                <a:cs typeface="Open Sans"/>
                <a:sym typeface="Open Sans"/>
              </a:defRPr>
            </a:lvl6pPr>
            <a:lvl7pPr marL="3200400" lvl="6" indent="-342900" algn="l">
              <a:lnSpc>
                <a:spcPct val="90000"/>
              </a:lnSpc>
              <a:spcBef>
                <a:spcPts val="500"/>
              </a:spcBef>
              <a:spcAft>
                <a:spcPts val="0"/>
              </a:spcAft>
              <a:buSzPts val="1800"/>
              <a:buFont typeface="Open Sans"/>
              <a:buChar char="•"/>
              <a:defRPr>
                <a:latin typeface="Open Sans"/>
                <a:ea typeface="Open Sans"/>
                <a:cs typeface="Open Sans"/>
                <a:sym typeface="Open Sans"/>
              </a:defRPr>
            </a:lvl7pPr>
            <a:lvl8pPr marL="3657600" lvl="7" indent="-342900" algn="l">
              <a:lnSpc>
                <a:spcPct val="90000"/>
              </a:lnSpc>
              <a:spcBef>
                <a:spcPts val="500"/>
              </a:spcBef>
              <a:spcAft>
                <a:spcPts val="0"/>
              </a:spcAft>
              <a:buSzPts val="1800"/>
              <a:buFont typeface="Open Sans"/>
              <a:buChar char="•"/>
              <a:defRPr>
                <a:latin typeface="Open Sans"/>
                <a:ea typeface="Open Sans"/>
                <a:cs typeface="Open Sans"/>
                <a:sym typeface="Open Sans"/>
              </a:defRPr>
            </a:lvl8pPr>
            <a:lvl9pPr marL="4114800" lvl="8" indent="-342900" algn="l">
              <a:lnSpc>
                <a:spcPct val="90000"/>
              </a:lnSpc>
              <a:spcBef>
                <a:spcPts val="500"/>
              </a:spcBef>
              <a:spcAft>
                <a:spcPts val="0"/>
              </a:spcAft>
              <a:buSzPts val="1800"/>
              <a:buFont typeface="Open Sans"/>
              <a:buChar char="•"/>
              <a:defRPr>
                <a:latin typeface="Open Sans"/>
                <a:ea typeface="Open Sans"/>
                <a:cs typeface="Open Sans"/>
                <a:sym typeface="Open Sans"/>
              </a:defRPr>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5"/>
          <p:cNvSpPr>
            <a:spLocks noGrp="1"/>
          </p:cNvSpPr>
          <p:nvPr>
            <p:ph type="pic" idx="2"/>
          </p:nvPr>
        </p:nvSpPr>
        <p:spPr>
          <a:xfrm>
            <a:off x="5183188" y="987425"/>
            <a:ext cx="6172200" cy="4873625"/>
          </a:xfrm>
          <a:prstGeom prst="rect">
            <a:avLst/>
          </a:prstGeom>
          <a:noFill/>
          <a:ln>
            <a:noFill/>
          </a:ln>
        </p:spPr>
      </p:sp>
      <p:sp>
        <p:nvSpPr>
          <p:cNvPr id="86" name="Google Shape;86;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lavour compound slide">
  <p:cSld name="OBJECT_1">
    <p:spTree>
      <p:nvGrpSpPr>
        <p:cNvPr id="1" name="Shape 21"/>
        <p:cNvGrpSpPr/>
        <p:nvPr/>
      </p:nvGrpSpPr>
      <p:grpSpPr>
        <a:xfrm>
          <a:off x="0" y="0"/>
          <a:ext cx="0" cy="0"/>
          <a:chOff x="0" y="0"/>
          <a:chExt cx="0" cy="0"/>
        </a:xfrm>
      </p:grpSpPr>
      <p:sp>
        <p:nvSpPr>
          <p:cNvPr id="22" name="Google Shape;22;g127b90425aa_0_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EB Garamond"/>
              <a:buNone/>
              <a:defRPr>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27b90425aa_0_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Font typeface="EB Garamond"/>
              <a:buChar char="•"/>
              <a:defRPr>
                <a:latin typeface="EB Garamond"/>
                <a:ea typeface="EB Garamond"/>
                <a:cs typeface="EB Garamond"/>
                <a:sym typeface="EB Garamond"/>
              </a:defRPr>
            </a:lvl1pPr>
            <a:lvl2pPr marL="914400" lvl="1" indent="-342900" algn="l">
              <a:lnSpc>
                <a:spcPct val="90000"/>
              </a:lnSpc>
              <a:spcBef>
                <a:spcPts val="500"/>
              </a:spcBef>
              <a:spcAft>
                <a:spcPts val="0"/>
              </a:spcAft>
              <a:buClr>
                <a:schemeClr val="dk1"/>
              </a:buClr>
              <a:buSzPts val="1800"/>
              <a:buFont typeface="EB Garamond"/>
              <a:buChar char="•"/>
              <a:defRPr>
                <a:latin typeface="EB Garamond"/>
                <a:ea typeface="EB Garamond"/>
                <a:cs typeface="EB Garamond"/>
                <a:sym typeface="EB Garamond"/>
              </a:defRPr>
            </a:lvl2pPr>
            <a:lvl3pPr marL="1371600" lvl="2"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3pPr>
            <a:lvl4pPr marL="1828800" lvl="3"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4pPr>
            <a:lvl5pPr marL="2286000" lvl="4"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5pPr>
            <a:lvl6pPr marL="2743200" lvl="5"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6pPr>
            <a:lvl7pPr marL="3200400" lvl="6"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7pPr>
            <a:lvl8pPr marL="3657600" lvl="7"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8pPr>
            <a:lvl9pPr marL="4114800" lvl="8"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9pPr>
          </a:lstStyle>
          <a:p>
            <a:endParaRPr/>
          </a:p>
        </p:txBody>
      </p:sp>
      <p:sp>
        <p:nvSpPr>
          <p:cNvPr id="24" name="Google Shape;24;g127b90425aa_0_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27b90425aa_0_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127b90425aa_0_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g127b90425aa_0_66"/>
          <p:cNvSpPr txBox="1"/>
          <p:nvPr/>
        </p:nvSpPr>
        <p:spPr>
          <a:xfrm>
            <a:off x="204673" y="3722755"/>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 variety, sunlight exposure, fruit ripeness</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28" name="Google Shape;28;g127b90425aa_0_66"/>
          <p:cNvSpPr txBox="1"/>
          <p:nvPr/>
        </p:nvSpPr>
        <p:spPr>
          <a:xfrm>
            <a:off x="204685" y="6127384"/>
            <a:ext cx="9725400" cy="810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Open glass, short sniff. </a:t>
            </a:r>
            <a:endParaRPr sz="1400" b="0" i="0" u="none" strike="noStrike" cap="none">
              <a:solidFill>
                <a:srgbClr val="000000"/>
              </a:solidFill>
              <a:latin typeface="EB Garamond"/>
              <a:ea typeface="EB Garamond"/>
              <a:cs typeface="EB Garamond"/>
              <a:sym typeface="EB Garamond"/>
            </a:endParaRPr>
          </a:p>
        </p:txBody>
      </p:sp>
      <p:sp>
        <p:nvSpPr>
          <p:cNvPr id="29" name="Google Shape;29;g127b90425aa_0_66"/>
          <p:cNvSpPr txBox="1"/>
          <p:nvPr/>
        </p:nvSpPr>
        <p:spPr>
          <a:xfrm>
            <a:off x="6457" y="25475"/>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30" name="Google Shape;30;g127b90425aa_0_66"/>
          <p:cNvSpPr txBox="1"/>
          <p:nvPr/>
        </p:nvSpPr>
        <p:spPr>
          <a:xfrm>
            <a:off x="204675" y="2580802"/>
            <a:ext cx="9725400" cy="708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a:t>
            </a:r>
            <a:endParaRPr sz="1400" b="0" i="0" u="none" strike="noStrike" cap="none">
              <a:solidFill>
                <a:srgbClr val="000000"/>
              </a:solidFill>
              <a:latin typeface="EB Garamond"/>
              <a:ea typeface="EB Garamond"/>
              <a:cs typeface="EB Garamond"/>
              <a:sym typeface="EB Garamond"/>
            </a:endParaRPr>
          </a:p>
        </p:txBody>
      </p:sp>
      <p:sp>
        <p:nvSpPr>
          <p:cNvPr id="31" name="Google Shape;31;g127b90425aa_0_66"/>
          <p:cNvSpPr txBox="1"/>
          <p:nvPr/>
        </p:nvSpPr>
        <p:spPr>
          <a:xfrm>
            <a:off x="2" y="3"/>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Green bell pepper</a:t>
            </a:r>
            <a:endParaRPr sz="1400" b="0" i="0" u="none" strike="noStrike" cap="none">
              <a:solidFill>
                <a:srgbClr val="000000"/>
              </a:solidFill>
              <a:latin typeface="EB Garamond"/>
              <a:ea typeface="EB Garamond"/>
              <a:cs typeface="EB Garamond"/>
              <a:sym typeface="EB Garamond"/>
            </a:endParaRPr>
          </a:p>
        </p:txBody>
      </p:sp>
      <p:sp>
        <p:nvSpPr>
          <p:cNvPr id="32" name="Google Shape;32;g127b90425aa_0_66"/>
          <p:cNvSpPr txBox="1"/>
          <p:nvPr/>
        </p:nvSpPr>
        <p:spPr>
          <a:xfrm>
            <a:off x="204685" y="1420724"/>
            <a:ext cx="9725400" cy="810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Herbaceous, green beans, capsicum, vegetal</a:t>
            </a:r>
            <a:endParaRPr sz="1400" b="0" i="0" u="none" strike="noStrike" cap="none">
              <a:solidFill>
                <a:srgbClr val="000000"/>
              </a:solidFill>
              <a:latin typeface="EB Garamond"/>
              <a:ea typeface="EB Garamond"/>
              <a:cs typeface="EB Garamond"/>
              <a:sym typeface="EB Garamond"/>
            </a:endParaRPr>
          </a:p>
        </p:txBody>
      </p:sp>
      <p:sp>
        <p:nvSpPr>
          <p:cNvPr id="33" name="Google Shape;33;g127b90425aa_0_66"/>
          <p:cNvSpPr txBox="1"/>
          <p:nvPr/>
        </p:nvSpPr>
        <p:spPr>
          <a:xfrm>
            <a:off x="204686" y="43738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34" name="Google Shape;34;g127b90425aa_0_66"/>
          <p:cNvSpPr txBox="1"/>
          <p:nvPr/>
        </p:nvSpPr>
        <p:spPr>
          <a:xfrm>
            <a:off x="204686" y="55522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Assessment technique</a:t>
            </a:r>
            <a:endParaRPr sz="1400" b="0" i="0" u="none" strike="noStrike" cap="none">
              <a:solidFill>
                <a:srgbClr val="000000"/>
              </a:solidFill>
              <a:latin typeface="EB Garamond"/>
              <a:ea typeface="EB Garamond"/>
              <a:cs typeface="EB Garamond"/>
              <a:sym typeface="EB Garamond"/>
            </a:endParaRPr>
          </a:p>
        </p:txBody>
      </p:sp>
      <p:sp>
        <p:nvSpPr>
          <p:cNvPr id="35" name="Google Shape;35;g127b90425aa_0_66"/>
          <p:cNvSpPr txBox="1"/>
          <p:nvPr/>
        </p:nvSpPr>
        <p:spPr>
          <a:xfrm>
            <a:off x="204675" y="4978550"/>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Various styles of Sauvignon Blanc </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36" name="Google Shape;36;g127b90425aa_0_66"/>
          <p:cNvSpPr txBox="1"/>
          <p:nvPr/>
        </p:nvSpPr>
        <p:spPr>
          <a:xfrm>
            <a:off x="204686" y="3152907"/>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37" name="Google Shape;37;g127b90425aa_0_66"/>
          <p:cNvSpPr txBox="1"/>
          <p:nvPr/>
        </p:nvSpPr>
        <p:spPr>
          <a:xfrm>
            <a:off x="204686" y="85764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Descriptors</a:t>
            </a:r>
            <a:endParaRPr sz="1400" b="0" i="0" u="none" strike="noStrike" cap="none">
              <a:solidFill>
                <a:srgbClr val="000000"/>
              </a:solidFill>
              <a:latin typeface="EB Garamond"/>
              <a:ea typeface="EB Garamond"/>
              <a:cs typeface="EB Garamond"/>
              <a:sym typeface="EB Garamond"/>
            </a:endParaRPr>
          </a:p>
        </p:txBody>
      </p:sp>
      <p:sp>
        <p:nvSpPr>
          <p:cNvPr id="38" name="Google Shape;38;g127b90425aa_0_66"/>
          <p:cNvSpPr txBox="1"/>
          <p:nvPr/>
        </p:nvSpPr>
        <p:spPr>
          <a:xfrm>
            <a:off x="204688" y="1994811"/>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FE5"/>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EB Garamond"/>
              <a:buNone/>
              <a:defRPr sz="4400" b="0" i="0" u="none" strike="noStrike" cap="none">
                <a:solidFill>
                  <a:schemeClr val="dk1"/>
                </a:solidFill>
                <a:latin typeface="EB Garamond"/>
                <a:ea typeface="EB Garamond"/>
                <a:cs typeface="EB Garamond"/>
                <a:sym typeface="EB Garamond"/>
              </a:defRPr>
            </a:lvl1pPr>
            <a:lvl2pPr marR="0" lvl="1"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2pPr>
            <a:lvl3pPr marR="0" lvl="2"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3pPr>
            <a:lvl4pPr marR="0" lvl="3"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4pPr>
            <a:lvl5pPr marR="0" lvl="4"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5pPr>
            <a:lvl6pPr marR="0" lvl="5"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6pPr>
            <a:lvl7pPr marR="0" lvl="6"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7pPr>
            <a:lvl8pPr marR="0" lvl="7"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8pPr>
            <a:lvl9pPr marR="0" lvl="8"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2"/>
              </a:buClr>
              <a:buSzPts val="2800"/>
              <a:buFont typeface="EB Garamond"/>
              <a:buChar char="•"/>
              <a:defRPr sz="2800" b="0" i="0" u="none" strike="noStrike" cap="none">
                <a:solidFill>
                  <a:schemeClr val="accent2"/>
                </a:solidFill>
                <a:latin typeface="EB Garamond"/>
                <a:ea typeface="EB Garamond"/>
                <a:cs typeface="EB Garamond"/>
                <a:sym typeface="EB Garamond"/>
              </a:defRPr>
            </a:lvl1pPr>
            <a:lvl2pPr marL="914400" marR="0" lvl="1" indent="-381000" algn="l" rtl="0">
              <a:lnSpc>
                <a:spcPct val="90000"/>
              </a:lnSpc>
              <a:spcBef>
                <a:spcPts val="500"/>
              </a:spcBef>
              <a:spcAft>
                <a:spcPts val="0"/>
              </a:spcAft>
              <a:buClr>
                <a:schemeClr val="dk1"/>
              </a:buClr>
              <a:buSzPts val="2400"/>
              <a:buFont typeface="EB Garamond"/>
              <a:buChar char="•"/>
              <a:defRPr sz="2400" b="0" i="0" u="none" strike="noStrike" cap="none">
                <a:solidFill>
                  <a:schemeClr val="dk1"/>
                </a:solidFill>
                <a:latin typeface="EB Garamond"/>
                <a:ea typeface="EB Garamond"/>
                <a:cs typeface="EB Garamond"/>
                <a:sym typeface="EB Garamond"/>
              </a:defRPr>
            </a:lvl2pPr>
            <a:lvl3pPr marL="1371600" marR="0" lvl="2" indent="-355600" algn="l" rtl="0">
              <a:lnSpc>
                <a:spcPct val="90000"/>
              </a:lnSpc>
              <a:spcBef>
                <a:spcPts val="500"/>
              </a:spcBef>
              <a:spcAft>
                <a:spcPts val="0"/>
              </a:spcAft>
              <a:buClr>
                <a:srgbClr val="000000"/>
              </a:buClr>
              <a:buSzPts val="2000"/>
              <a:buFont typeface="EB Garamond"/>
              <a:buChar char="•"/>
              <a:defRPr sz="2000" b="0" i="0" u="none" strike="noStrike" cap="none">
                <a:solidFill>
                  <a:srgbClr val="000000"/>
                </a:solidFill>
                <a:latin typeface="EB Garamond"/>
                <a:ea typeface="EB Garamond"/>
                <a:cs typeface="EB Garamond"/>
                <a:sym typeface="EB Garamond"/>
              </a:defRPr>
            </a:lvl3pPr>
            <a:lvl4pPr marL="1828800" marR="0" lvl="3"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4pPr>
            <a:lvl5pPr marL="2286000" marR="0" lvl="4"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5pPr>
            <a:lvl6pPr marL="2743200" marR="0" lvl="5"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6pPr>
            <a:lvl7pPr marL="3200400" marR="0" lvl="6"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7pPr>
            <a:lvl8pPr marL="3657600" marR="0" lvl="7"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8pPr>
            <a:lvl9pPr marL="4114800" marR="0" lvl="8"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www.artoftasting.nl" TargetMode="External"/><Relationship Id="rId7"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hyperlink" Target="https://www.instagram.com/artoftasting/" TargetMode="External"/><Relationship Id="rId4" Type="http://schemas.openxmlformats.org/officeDocument/2006/relationships/hyperlink" Target="mailto:sietze@artoftasting.n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p:nvPr/>
        </p:nvSpPr>
        <p:spPr>
          <a:xfrm>
            <a:off x="335359" y="585262"/>
            <a:ext cx="1173730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GB" sz="6000" i="0" u="none" strike="noStrike" cap="none">
                <a:solidFill>
                  <a:schemeClr val="dk1"/>
                </a:solidFill>
                <a:latin typeface="Open Sans"/>
                <a:ea typeface="Open Sans"/>
                <a:cs typeface="Open Sans"/>
                <a:sym typeface="Open Sans"/>
              </a:rPr>
              <a:t>Wine Faults</a:t>
            </a:r>
            <a:endParaRPr sz="1400" i="0" u="none" strike="noStrike" cap="none">
              <a:solidFill>
                <a:schemeClr val="dk1"/>
              </a:solidFill>
              <a:latin typeface="Open Sans"/>
              <a:ea typeface="Open Sans"/>
              <a:cs typeface="Open Sans"/>
              <a:sym typeface="Open Sans"/>
            </a:endParaRPr>
          </a:p>
        </p:txBody>
      </p:sp>
      <p:pic>
        <p:nvPicPr>
          <p:cNvPr id="124" name="Google Shape;124;p1"/>
          <p:cNvPicPr preferRelativeResize="0"/>
          <p:nvPr/>
        </p:nvPicPr>
        <p:blipFill rotWithShape="1">
          <a:blip r:embed="rId3">
            <a:alphaModFix/>
          </a:blip>
          <a:srcRect/>
          <a:stretch/>
        </p:blipFill>
        <p:spPr>
          <a:xfrm>
            <a:off x="9879018" y="-11"/>
            <a:ext cx="2312975" cy="3470310"/>
          </a:xfrm>
          <a:prstGeom prst="rect">
            <a:avLst/>
          </a:prstGeom>
          <a:noFill/>
          <a:ln>
            <a:noFill/>
          </a:ln>
        </p:spPr>
      </p:pic>
      <p:pic>
        <p:nvPicPr>
          <p:cNvPr id="125" name="Google Shape;125;p1"/>
          <p:cNvPicPr preferRelativeResize="0"/>
          <p:nvPr/>
        </p:nvPicPr>
        <p:blipFill rotWithShape="1">
          <a:blip r:embed="rId4">
            <a:alphaModFix/>
          </a:blip>
          <a:srcRect/>
          <a:stretch/>
        </p:blipFill>
        <p:spPr>
          <a:xfrm>
            <a:off x="8660650" y="4593537"/>
            <a:ext cx="3531361" cy="2353666"/>
          </a:xfrm>
          <a:prstGeom prst="rect">
            <a:avLst/>
          </a:prstGeom>
          <a:noFill/>
          <a:ln>
            <a:noFill/>
          </a:ln>
        </p:spPr>
      </p:pic>
      <p:sp>
        <p:nvSpPr>
          <p:cNvPr id="126" name="Google Shape;126;p1"/>
          <p:cNvSpPr txBox="1"/>
          <p:nvPr/>
        </p:nvSpPr>
        <p:spPr>
          <a:xfrm>
            <a:off x="407368" y="1753949"/>
            <a:ext cx="109452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E19D57"/>
                </a:solidFill>
                <a:latin typeface="Open Sans"/>
                <a:ea typeface="Open Sans"/>
                <a:cs typeface="Open Sans"/>
                <a:sym typeface="Open Sans"/>
              </a:rPr>
              <a:t>Sietze Wijma</a:t>
            </a:r>
            <a:endParaRPr sz="3200" b="1" i="0" u="none" strike="noStrike" cap="none">
              <a:solidFill>
                <a:srgbClr val="E19D57"/>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d2945710ab_0_27"/>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261" name="Google Shape;261;g2d2945710ab_0_27"/>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262" name="Google Shape;262;g2d2945710ab_0_27"/>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9ed49aaabc_0_8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269" name="Google Shape;269;g29ed49aaabc_0_89"/>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270" name="Google Shape;270;g29ed49aaabc_0_89"/>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Bruised apple</a:t>
            </a:r>
            <a:endParaRPr sz="1400" b="0" i="0" u="none" strike="noStrike" cap="none">
              <a:solidFill>
                <a:srgbClr val="000000"/>
              </a:solidFill>
              <a:latin typeface="EB Garamond"/>
              <a:ea typeface="EB Garamond"/>
              <a:cs typeface="EB Garamond"/>
              <a:sym typeface="EB Garamond"/>
            </a:endParaRPr>
          </a:p>
        </p:txBody>
      </p:sp>
      <p:pic>
        <p:nvPicPr>
          <p:cNvPr id="271" name="Google Shape;271;g29ed49aaabc_0_89"/>
          <p:cNvPicPr preferRelativeResize="0"/>
          <p:nvPr/>
        </p:nvPicPr>
        <p:blipFill>
          <a:blip r:embed="rId3">
            <a:alphaModFix/>
          </a:blip>
          <a:stretch>
            <a:fillRect/>
          </a:stretch>
        </p:blipFill>
        <p:spPr>
          <a:xfrm>
            <a:off x="10614350" y="682425"/>
            <a:ext cx="1710001" cy="1710001"/>
          </a:xfrm>
          <a:prstGeom prst="rect">
            <a:avLst/>
          </a:prstGeom>
          <a:noFill/>
          <a:ln>
            <a:noFill/>
          </a:ln>
        </p:spPr>
      </p:pic>
      <p:pic>
        <p:nvPicPr>
          <p:cNvPr id="272" name="Google Shape;272;g29ed49aaabc_0_89" title="Chart"/>
          <p:cNvPicPr preferRelativeResize="0"/>
          <p:nvPr/>
        </p:nvPicPr>
        <p:blipFill>
          <a:blip r:embed="rId4">
            <a:alphaModFix/>
          </a:blip>
          <a:stretch>
            <a:fillRect/>
          </a:stretch>
        </p:blipFill>
        <p:spPr>
          <a:xfrm>
            <a:off x="585000" y="860400"/>
            <a:ext cx="10233091" cy="5997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279" name="Google Shape;279;p9"/>
          <p:cNvSpPr txBox="1"/>
          <p:nvPr/>
        </p:nvSpPr>
        <p:spPr>
          <a:xfrm>
            <a:off x="591232" y="0"/>
            <a:ext cx="11615201" cy="707886"/>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280" name="Google Shape;280;p9"/>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Oxidation</a:t>
            </a:r>
            <a:endParaRPr sz="1400" b="0" i="0" u="none" strike="noStrike" cap="none">
              <a:solidFill>
                <a:srgbClr val="000000"/>
              </a:solidFill>
              <a:latin typeface="EB Garamond"/>
              <a:ea typeface="EB Garamond"/>
              <a:cs typeface="EB Garamond"/>
              <a:sym typeface="EB Garamond"/>
            </a:endParaRPr>
          </a:p>
        </p:txBody>
      </p:sp>
      <p:sp>
        <p:nvSpPr>
          <p:cNvPr id="281" name="Google Shape;281;p9"/>
          <p:cNvSpPr txBox="1"/>
          <p:nvPr/>
        </p:nvSpPr>
        <p:spPr>
          <a:xfrm>
            <a:off x="584777" y="-25472"/>
            <a:ext cx="7599456" cy="70788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Bruised apple</a:t>
            </a:r>
            <a:endParaRPr sz="1400" b="0" i="0" u="none" strike="noStrike" cap="none">
              <a:solidFill>
                <a:srgbClr val="000000"/>
              </a:solidFill>
              <a:latin typeface="EB Garamond"/>
              <a:ea typeface="EB Garamond"/>
              <a:cs typeface="EB Garamond"/>
              <a:sym typeface="EB Garamond"/>
            </a:endParaRPr>
          </a:p>
        </p:txBody>
      </p:sp>
      <p:sp>
        <p:nvSpPr>
          <p:cNvPr id="282" name="Google Shape;282;p9"/>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283" name="Google Shape;283;p9"/>
          <p:cNvSpPr/>
          <p:nvPr/>
        </p:nvSpPr>
        <p:spPr>
          <a:xfrm>
            <a:off x="10246548" y="3518627"/>
            <a:ext cx="1710000" cy="708000"/>
          </a:xfrm>
          <a:prstGeom prst="rect">
            <a:avLst/>
          </a:prstGeom>
          <a:noFill/>
          <a:ln>
            <a:noFill/>
          </a:ln>
        </p:spPr>
        <p:txBody>
          <a:bodyPr spcFirstLastPara="1" wrap="square" lIns="91425" tIns="45700" rIns="91425" bIns="45700" anchor="t" anchorCtr="0">
            <a:sp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8</a:t>
            </a:r>
            <a:r>
              <a:rPr lang="en-GB" sz="2000" b="0" i="0" u="none" strike="noStrike" cap="none">
                <a:solidFill>
                  <a:srgbClr val="002060"/>
                </a:solidFill>
                <a:latin typeface="EB Garamond"/>
                <a:ea typeface="EB Garamond"/>
                <a:cs typeface="EB Garamond"/>
                <a:sym typeface="EB Garamond"/>
              </a:rPr>
              <a:t> mg/L</a:t>
            </a:r>
            <a:endParaRPr sz="1400" b="0" i="0" u="none" strike="noStrike" cap="none">
              <a:solidFill>
                <a:srgbClr val="000000"/>
              </a:solidFill>
              <a:latin typeface="EB Garamond"/>
              <a:ea typeface="EB Garamond"/>
              <a:cs typeface="EB Garamond"/>
              <a:sym typeface="EB Garamond"/>
            </a:endParaRPr>
          </a:p>
        </p:txBody>
      </p:sp>
      <p:sp>
        <p:nvSpPr>
          <p:cNvPr id="284" name="Google Shape;284;p9"/>
          <p:cNvSpPr/>
          <p:nvPr/>
        </p:nvSpPr>
        <p:spPr>
          <a:xfrm>
            <a:off x="789446" y="1002700"/>
            <a:ext cx="2077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a</a:t>
            </a:r>
            <a:r>
              <a:rPr lang="en-GB" sz="1800" b="0" i="1" u="none" strike="noStrike" cap="none">
                <a:solidFill>
                  <a:srgbClr val="002060"/>
                </a:solidFill>
                <a:latin typeface="EB Garamond"/>
                <a:ea typeface="EB Garamond"/>
                <a:cs typeface="EB Garamond"/>
                <a:sym typeface="EB Garamond"/>
              </a:rPr>
              <a:t>cetaldehyde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Aldehydes</a:t>
            </a:r>
            <a:endParaRPr sz="1800" b="0" i="0" u="none" strike="noStrike" cap="none">
              <a:solidFill>
                <a:srgbClr val="002060"/>
              </a:solidFill>
              <a:latin typeface="EB Garamond"/>
              <a:ea typeface="EB Garamond"/>
              <a:cs typeface="EB Garamond"/>
              <a:sym typeface="EB Garamond"/>
            </a:endParaRPr>
          </a:p>
        </p:txBody>
      </p:sp>
      <p:sp>
        <p:nvSpPr>
          <p:cNvPr id="285" name="Google Shape;285;p9"/>
          <p:cNvSpPr txBox="1"/>
          <p:nvPr/>
        </p:nvSpPr>
        <p:spPr>
          <a:xfrm>
            <a:off x="789450" y="4953075"/>
            <a:ext cx="9725400" cy="417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Managing oxygen, healthy fermentation, SO</a:t>
            </a:r>
            <a:r>
              <a:rPr lang="en-GB" sz="2500" b="1" baseline="-25000">
                <a:solidFill>
                  <a:srgbClr val="002060"/>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286" name="Google Shape;286;p9"/>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287" name="Google Shape;287;p9"/>
          <p:cNvSpPr txBox="1"/>
          <p:nvPr/>
        </p:nvSpPr>
        <p:spPr>
          <a:xfrm>
            <a:off x="789450" y="3697278"/>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Fermentation, oxidation</a:t>
            </a:r>
            <a:endParaRPr sz="1400" b="0" i="0" u="none" strike="noStrike" cap="none">
              <a:solidFill>
                <a:srgbClr val="000000"/>
              </a:solidFill>
              <a:latin typeface="EB Garamond"/>
              <a:ea typeface="EB Garamond"/>
              <a:cs typeface="EB Garamond"/>
              <a:sym typeface="EB Garamond"/>
            </a:endParaRPr>
          </a:p>
        </p:txBody>
      </p:sp>
      <p:pic>
        <p:nvPicPr>
          <p:cNvPr id="288" name="Google Shape;288;p9"/>
          <p:cNvPicPr preferRelativeResize="0"/>
          <p:nvPr/>
        </p:nvPicPr>
        <p:blipFill rotWithShape="1">
          <a:blip r:embed="rId3">
            <a:alphaModFix/>
          </a:blip>
          <a:srcRect/>
          <a:stretch/>
        </p:blipFill>
        <p:spPr>
          <a:xfrm>
            <a:off x="11030476" y="2439006"/>
            <a:ext cx="713376" cy="1127283"/>
          </a:xfrm>
          <a:prstGeom prst="rect">
            <a:avLst/>
          </a:prstGeom>
          <a:noFill/>
          <a:ln>
            <a:noFill/>
          </a:ln>
        </p:spPr>
      </p:pic>
      <p:sp>
        <p:nvSpPr>
          <p:cNvPr id="289" name="Google Shape;289;p9"/>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290" name="Google Shape;290;p9"/>
          <p:cNvPicPr preferRelativeResize="0"/>
          <p:nvPr/>
        </p:nvPicPr>
        <p:blipFill>
          <a:blip r:embed="rId4">
            <a:alphaModFix/>
          </a:blip>
          <a:stretch>
            <a:fillRect/>
          </a:stretch>
        </p:blipFill>
        <p:spPr>
          <a:xfrm>
            <a:off x="10614350" y="682425"/>
            <a:ext cx="1710001" cy="1710001"/>
          </a:xfrm>
          <a:prstGeom prst="rect">
            <a:avLst/>
          </a:prstGeom>
          <a:noFill/>
          <a:ln>
            <a:noFill/>
          </a:ln>
        </p:spPr>
      </p:pic>
      <p:graphicFrame>
        <p:nvGraphicFramePr>
          <p:cNvPr id="291" name="Google Shape;291;p9"/>
          <p:cNvGraphicFramePr/>
          <p:nvPr/>
        </p:nvGraphicFramePr>
        <p:xfrm>
          <a:off x="11029950" y="4385400"/>
          <a:ext cx="1162050" cy="2411730"/>
        </p:xfrm>
        <a:graphic>
          <a:graphicData uri="http://schemas.openxmlformats.org/drawingml/2006/table">
            <a:tbl>
              <a:tblPr>
                <a:noFill/>
                <a:tableStyleId>{E059E3A5-5BE0-449D-9A0C-67D833C947DF}</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2: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3: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4: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5: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6: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91: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9ed49aaabc_0_10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298" name="Google Shape;298;g29ed49aaabc_0_10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3</a:t>
            </a:r>
            <a:endParaRPr sz="1400" b="0" i="0" u="none" strike="noStrike" cap="none">
              <a:solidFill>
                <a:srgbClr val="000000"/>
              </a:solidFill>
              <a:latin typeface="EB Garamond"/>
              <a:ea typeface="EB Garamond"/>
              <a:cs typeface="EB Garamond"/>
              <a:sym typeface="EB Garamond"/>
            </a:endParaRPr>
          </a:p>
        </p:txBody>
      </p:sp>
      <p:sp>
        <p:nvSpPr>
          <p:cNvPr id="299" name="Google Shape;299;g29ed49aaabc_0_10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931eb48084_0_31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306" name="Google Shape;306;g2931eb48084_0_31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3</a:t>
            </a:r>
            <a:endParaRPr sz="1400" b="0" i="0" u="none" strike="noStrike" cap="none">
              <a:solidFill>
                <a:srgbClr val="000000"/>
              </a:solidFill>
              <a:latin typeface="EB Garamond"/>
              <a:ea typeface="EB Garamond"/>
              <a:cs typeface="EB Garamond"/>
              <a:sym typeface="EB Garamond"/>
            </a:endParaRPr>
          </a:p>
        </p:txBody>
      </p:sp>
      <p:sp>
        <p:nvSpPr>
          <p:cNvPr id="307" name="Google Shape;307;g2931eb48084_0_31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Brown sugar</a:t>
            </a:r>
            <a:endParaRPr sz="1400" b="0" i="0" u="none" strike="noStrike" cap="none">
              <a:solidFill>
                <a:srgbClr val="000000"/>
              </a:solidFill>
              <a:latin typeface="EB Garamond"/>
              <a:ea typeface="EB Garamond"/>
              <a:cs typeface="EB Garamond"/>
              <a:sym typeface="EB Garamond"/>
            </a:endParaRPr>
          </a:p>
        </p:txBody>
      </p:sp>
      <p:pic>
        <p:nvPicPr>
          <p:cNvPr id="308" name="Google Shape;308;g2931eb48084_0_318"/>
          <p:cNvPicPr preferRelativeResize="0"/>
          <p:nvPr/>
        </p:nvPicPr>
        <p:blipFill>
          <a:blip r:embed="rId3">
            <a:alphaModFix/>
          </a:blip>
          <a:stretch>
            <a:fillRect/>
          </a:stretch>
        </p:blipFill>
        <p:spPr>
          <a:xfrm>
            <a:off x="10617800" y="769225"/>
            <a:ext cx="1459474" cy="1459474"/>
          </a:xfrm>
          <a:prstGeom prst="rect">
            <a:avLst/>
          </a:prstGeom>
          <a:noFill/>
          <a:ln>
            <a:noFill/>
          </a:ln>
        </p:spPr>
      </p:pic>
      <p:pic>
        <p:nvPicPr>
          <p:cNvPr id="309" name="Google Shape;309;g2931eb48084_0_318" title="Chart"/>
          <p:cNvPicPr preferRelativeResize="0"/>
          <p:nvPr/>
        </p:nvPicPr>
        <p:blipFill>
          <a:blip r:embed="rId4">
            <a:alphaModFix/>
          </a:blip>
          <a:stretch>
            <a:fillRect/>
          </a:stretch>
        </p:blipFill>
        <p:spPr>
          <a:xfrm>
            <a:off x="737400" y="860400"/>
            <a:ext cx="9682137" cy="59868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931eb48084_0_419"/>
          <p:cNvSpPr/>
          <p:nvPr/>
        </p:nvSpPr>
        <p:spPr>
          <a:xfrm>
            <a:off x="789477" y="869775"/>
            <a:ext cx="3809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s</a:t>
            </a:r>
            <a:r>
              <a:rPr lang="en-GB" sz="1800" b="0" i="1" u="none" strike="noStrike" cap="none">
                <a:solidFill>
                  <a:srgbClr val="002060"/>
                </a:solidFill>
                <a:latin typeface="EB Garamond"/>
                <a:ea typeface="EB Garamond"/>
                <a:cs typeface="EB Garamond"/>
                <a:sym typeface="EB Garamond"/>
              </a:rPr>
              <a:t>otolon</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Lactone</a:t>
            </a:r>
            <a:endParaRPr sz="1800" b="0" i="0" u="none" strike="noStrike" cap="none">
              <a:solidFill>
                <a:srgbClr val="002060"/>
              </a:solidFill>
              <a:latin typeface="EB Garamond"/>
              <a:ea typeface="EB Garamond"/>
              <a:cs typeface="EB Garamond"/>
              <a:sym typeface="EB Garamond"/>
            </a:endParaRPr>
          </a:p>
        </p:txBody>
      </p:sp>
      <p:sp>
        <p:nvSpPr>
          <p:cNvPr id="326" name="Google Shape;326;g2931eb48084_0_41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327" name="Google Shape;327;g2931eb48084_0_419"/>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3</a:t>
            </a:r>
            <a:endParaRPr sz="1400" b="0" i="0" u="none" strike="noStrike" cap="none">
              <a:solidFill>
                <a:srgbClr val="000000"/>
              </a:solidFill>
              <a:latin typeface="EB Garamond"/>
              <a:ea typeface="EB Garamond"/>
              <a:cs typeface="EB Garamond"/>
              <a:sym typeface="EB Garamond"/>
            </a:endParaRPr>
          </a:p>
        </p:txBody>
      </p:sp>
      <p:sp>
        <p:nvSpPr>
          <p:cNvPr id="328" name="Google Shape;328;g2931eb48084_0_419"/>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Oxidation</a:t>
            </a:r>
            <a:endParaRPr sz="1400" b="0" i="0" u="none" strike="noStrike" cap="none">
              <a:solidFill>
                <a:srgbClr val="000000"/>
              </a:solidFill>
              <a:latin typeface="EB Garamond"/>
              <a:ea typeface="EB Garamond"/>
              <a:cs typeface="EB Garamond"/>
              <a:sym typeface="EB Garamond"/>
            </a:endParaRPr>
          </a:p>
        </p:txBody>
      </p:sp>
      <p:sp>
        <p:nvSpPr>
          <p:cNvPr id="329" name="Google Shape;329;g2931eb48084_0_419"/>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Brown sugar</a:t>
            </a:r>
            <a:endParaRPr sz="1400" b="0" i="0" u="none" strike="noStrike" cap="none">
              <a:solidFill>
                <a:srgbClr val="000000"/>
              </a:solidFill>
              <a:latin typeface="EB Garamond"/>
              <a:ea typeface="EB Garamond"/>
              <a:cs typeface="EB Garamond"/>
              <a:sym typeface="EB Garamond"/>
            </a:endParaRPr>
          </a:p>
        </p:txBody>
      </p:sp>
      <p:sp>
        <p:nvSpPr>
          <p:cNvPr id="330" name="Google Shape;330;g2931eb48084_0_419"/>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331" name="Google Shape;331;g2931eb48084_0_419"/>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Tannins, acidity, </a:t>
            </a:r>
            <a:r>
              <a:rPr lang="en-GB" sz="2500" b="1" i="0" u="none" strike="noStrike" cap="none">
                <a:solidFill>
                  <a:srgbClr val="002060"/>
                </a:solidFill>
                <a:latin typeface="EB Garamond"/>
                <a:ea typeface="EB Garamond"/>
                <a:cs typeface="EB Garamond"/>
                <a:sym typeface="EB Garamond"/>
              </a:rPr>
              <a:t>SO</a:t>
            </a:r>
            <a:r>
              <a:rPr lang="en-GB" sz="2500" b="1" i="0" u="none" strike="noStrike" cap="none" baseline="-25000">
                <a:solidFill>
                  <a:srgbClr val="002060"/>
                </a:solidFill>
                <a:latin typeface="EB Garamond"/>
                <a:ea typeface="EB Garamond"/>
                <a:cs typeface="EB Garamond"/>
                <a:sym typeface="EB Garamond"/>
              </a:rPr>
              <a:t>2</a:t>
            </a:r>
            <a:r>
              <a:rPr lang="en-GB" sz="2500" b="1" i="0" u="none" strike="noStrike" cap="none">
                <a:solidFill>
                  <a:srgbClr val="002060"/>
                </a:solidFill>
                <a:latin typeface="EB Garamond"/>
                <a:ea typeface="EB Garamond"/>
                <a:cs typeface="EB Garamond"/>
                <a:sym typeface="EB Garamond"/>
              </a:rPr>
              <a:t>, bottle closure</a:t>
            </a:r>
            <a:endParaRPr sz="1400" b="0" i="0" u="none" strike="noStrike" cap="none">
              <a:solidFill>
                <a:srgbClr val="000000"/>
              </a:solidFill>
              <a:latin typeface="EB Garamond"/>
              <a:ea typeface="EB Garamond"/>
              <a:cs typeface="EB Garamond"/>
              <a:sym typeface="EB Garamond"/>
            </a:endParaRPr>
          </a:p>
        </p:txBody>
      </p:sp>
      <p:sp>
        <p:nvSpPr>
          <p:cNvPr id="332" name="Google Shape;332;g2931eb48084_0_419"/>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3000" b="1" i="0" u="none" strike="noStrike" cap="none">
              <a:solidFill>
                <a:schemeClr val="lt1"/>
              </a:solidFill>
              <a:latin typeface="EB Garamond"/>
              <a:ea typeface="EB Garamond"/>
              <a:cs typeface="EB Garamond"/>
              <a:sym typeface="EB Garamond"/>
            </a:endParaRPr>
          </a:p>
        </p:txBody>
      </p:sp>
      <p:sp>
        <p:nvSpPr>
          <p:cNvPr id="333" name="Google Shape;333;g2931eb48084_0_419"/>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Transformation of wine components by oxygen</a:t>
            </a:r>
            <a:endParaRPr sz="1400" b="0" i="0" u="none" strike="noStrike" cap="none">
              <a:solidFill>
                <a:srgbClr val="000000"/>
              </a:solidFill>
              <a:latin typeface="EB Garamond"/>
              <a:ea typeface="EB Garamond"/>
              <a:cs typeface="EB Garamond"/>
              <a:sym typeface="EB Garamond"/>
            </a:endParaRPr>
          </a:p>
        </p:txBody>
      </p:sp>
      <p:pic>
        <p:nvPicPr>
          <p:cNvPr id="334" name="Google Shape;334;g2931eb48084_0_419"/>
          <p:cNvPicPr preferRelativeResize="0"/>
          <p:nvPr/>
        </p:nvPicPr>
        <p:blipFill rotWithShape="1">
          <a:blip r:embed="rId3">
            <a:alphaModFix/>
          </a:blip>
          <a:srcRect/>
          <a:stretch/>
        </p:blipFill>
        <p:spPr>
          <a:xfrm>
            <a:off x="10719304" y="1969337"/>
            <a:ext cx="1459471" cy="1137150"/>
          </a:xfrm>
          <a:prstGeom prst="rect">
            <a:avLst/>
          </a:prstGeom>
          <a:noFill/>
          <a:ln>
            <a:noFill/>
          </a:ln>
        </p:spPr>
      </p:pic>
      <p:sp>
        <p:nvSpPr>
          <p:cNvPr id="335" name="Google Shape;335;g2931eb48084_0_419"/>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sp>
        <p:nvSpPr>
          <p:cNvPr id="336" name="Google Shape;336;g2931eb48084_0_419"/>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6 µg</a:t>
            </a:r>
            <a:r>
              <a:rPr lang="en-GB" sz="2000" b="0" i="0" u="none" strike="noStrike" cap="none">
                <a:solidFill>
                  <a:srgbClr val="002060"/>
                </a:solidFill>
                <a:latin typeface="EB Garamond"/>
                <a:ea typeface="EB Garamond"/>
                <a:cs typeface="EB Garamond"/>
                <a:sym typeface="EB Garamond"/>
              </a:rPr>
              <a:t>/L</a:t>
            </a:r>
            <a:endParaRPr sz="1400" b="0" i="0" u="none" strike="noStrike" cap="none">
              <a:solidFill>
                <a:srgbClr val="000000"/>
              </a:solidFill>
              <a:latin typeface="EB Garamond"/>
              <a:ea typeface="EB Garamond"/>
              <a:cs typeface="EB Garamond"/>
              <a:sym typeface="EB Garamond"/>
            </a:endParaRPr>
          </a:p>
        </p:txBody>
      </p:sp>
      <p:pic>
        <p:nvPicPr>
          <p:cNvPr id="337" name="Google Shape;337;g2931eb48084_0_419"/>
          <p:cNvPicPr preferRelativeResize="0"/>
          <p:nvPr/>
        </p:nvPicPr>
        <p:blipFill>
          <a:blip r:embed="rId4">
            <a:alphaModFix/>
          </a:blip>
          <a:stretch>
            <a:fillRect/>
          </a:stretch>
        </p:blipFill>
        <p:spPr>
          <a:xfrm>
            <a:off x="10617800" y="769225"/>
            <a:ext cx="1459474" cy="1459474"/>
          </a:xfrm>
          <a:prstGeom prst="rect">
            <a:avLst/>
          </a:prstGeom>
          <a:noFill/>
          <a:ln>
            <a:noFill/>
          </a:ln>
        </p:spPr>
      </p:pic>
      <p:graphicFrame>
        <p:nvGraphicFramePr>
          <p:cNvPr id="338" name="Google Shape;338;g2931eb48084_0_419"/>
          <p:cNvGraphicFramePr/>
          <p:nvPr/>
        </p:nvGraphicFramePr>
        <p:xfrm>
          <a:off x="11029950" y="4461600"/>
          <a:ext cx="1162050" cy="2360295"/>
        </p:xfrm>
        <a:graphic>
          <a:graphicData uri="http://schemas.openxmlformats.org/drawingml/2006/table">
            <a:tbl>
              <a:tblPr>
                <a:noFill/>
                <a:tableStyleId>{E059E3A5-5BE0-449D-9A0C-67D833C947DF}</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3: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4: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5: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6: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38: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55467757ff_1_1"/>
          <p:cNvSpPr txBox="1">
            <a:spLocks noGrp="1"/>
          </p:cNvSpPr>
          <p:nvPr>
            <p:ph type="body" idx="1"/>
          </p:nvPr>
        </p:nvSpPr>
        <p:spPr>
          <a:xfrm>
            <a:off x="804721" y="830420"/>
            <a:ext cx="8352900" cy="6021300"/>
          </a:xfrm>
          <a:prstGeom prst="rect">
            <a:avLst/>
          </a:prstGeom>
          <a:noFill/>
          <a:ln>
            <a:noFill/>
          </a:ln>
        </p:spPr>
        <p:txBody>
          <a:bodyPr spcFirstLastPara="1" wrap="square" lIns="91425" tIns="45700" rIns="91425" bIns="45700" anchor="t" anchorCtr="0">
            <a:normAutofit/>
          </a:bodyPr>
          <a:lstStyle/>
          <a:p>
            <a:pPr marL="622300" lvl="0" indent="-622300" algn="l" rtl="0">
              <a:lnSpc>
                <a:spcPct val="90000"/>
              </a:lnSpc>
              <a:spcBef>
                <a:spcPts val="1000"/>
              </a:spcBef>
              <a:spcAft>
                <a:spcPts val="0"/>
              </a:spcAft>
              <a:buSzPts val="3200"/>
              <a:buChar char="▲"/>
            </a:pPr>
            <a:r>
              <a:rPr lang="en-GB" sz="3200"/>
              <a:t>Wine faults</a:t>
            </a:r>
            <a:endParaRPr sz="3200"/>
          </a:p>
          <a:p>
            <a:pPr marL="914400" lvl="1" indent="-431800" algn="l" rtl="0">
              <a:lnSpc>
                <a:spcPct val="90000"/>
              </a:lnSpc>
              <a:spcBef>
                <a:spcPts val="1000"/>
              </a:spcBef>
              <a:spcAft>
                <a:spcPts val="0"/>
              </a:spcAft>
              <a:buSzPts val="3200"/>
              <a:buChar char="•"/>
            </a:pPr>
            <a:r>
              <a:rPr lang="en-GB" sz="3200"/>
              <a:t>Taint</a:t>
            </a:r>
            <a:endParaRPr sz="3200"/>
          </a:p>
          <a:p>
            <a:pPr marL="914400" lvl="1" indent="-431800" algn="l" rtl="0">
              <a:lnSpc>
                <a:spcPct val="90000"/>
              </a:lnSpc>
              <a:spcBef>
                <a:spcPts val="1000"/>
              </a:spcBef>
              <a:spcAft>
                <a:spcPts val="0"/>
              </a:spcAft>
              <a:buSzPts val="3200"/>
              <a:buChar char="•"/>
            </a:pPr>
            <a:r>
              <a:rPr lang="en-GB" sz="3200"/>
              <a:t>Off-flavour</a:t>
            </a:r>
            <a:endParaRPr sz="3200"/>
          </a:p>
        </p:txBody>
      </p:sp>
      <p:sp>
        <p:nvSpPr>
          <p:cNvPr id="354" name="Google Shape;354;g155467757ff_1_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aed569cf60_0_1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361" name="Google Shape;361;g2aed569cf60_0_1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4</a:t>
            </a:r>
            <a:endParaRPr sz="1400" b="0" i="0" u="none" strike="noStrike" cap="none">
              <a:solidFill>
                <a:srgbClr val="000000"/>
              </a:solidFill>
              <a:latin typeface="EB Garamond"/>
              <a:ea typeface="EB Garamond"/>
              <a:cs typeface="EB Garamond"/>
              <a:sym typeface="EB Garamond"/>
            </a:endParaRPr>
          </a:p>
        </p:txBody>
      </p:sp>
      <p:sp>
        <p:nvSpPr>
          <p:cNvPr id="362" name="Google Shape;362;g2aed569cf60_0_1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398ba7c50a5b5c68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369" name="Google Shape;369;g398ba7c50a5b5c68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4</a:t>
            </a:r>
            <a:endParaRPr sz="1400" b="0" i="0" u="none" strike="noStrike" cap="none">
              <a:solidFill>
                <a:srgbClr val="000000"/>
              </a:solidFill>
              <a:latin typeface="EB Garamond"/>
              <a:ea typeface="EB Garamond"/>
              <a:cs typeface="EB Garamond"/>
              <a:sym typeface="EB Garamond"/>
            </a:endParaRPr>
          </a:p>
        </p:txBody>
      </p:sp>
      <p:sp>
        <p:nvSpPr>
          <p:cNvPr id="370" name="Google Shape;370;g398ba7c50a5b5c68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Camembert</a:t>
            </a:r>
            <a:endParaRPr sz="1400" b="0" i="0" u="none" strike="noStrike" cap="none">
              <a:solidFill>
                <a:srgbClr val="000000"/>
              </a:solidFill>
              <a:latin typeface="EB Garamond"/>
              <a:ea typeface="EB Garamond"/>
              <a:cs typeface="EB Garamond"/>
              <a:sym typeface="EB Garamond"/>
            </a:endParaRPr>
          </a:p>
        </p:txBody>
      </p:sp>
      <p:pic>
        <p:nvPicPr>
          <p:cNvPr id="371" name="Google Shape;371;g398ba7c50a5b5c68_0" title="Chart"/>
          <p:cNvPicPr preferRelativeResize="0"/>
          <p:nvPr/>
        </p:nvPicPr>
        <p:blipFill>
          <a:blip r:embed="rId3">
            <a:alphaModFix/>
          </a:blip>
          <a:stretch>
            <a:fillRect/>
          </a:stretch>
        </p:blipFill>
        <p:spPr>
          <a:xfrm>
            <a:off x="449732" y="682525"/>
            <a:ext cx="9987267" cy="6175475"/>
          </a:xfrm>
          <a:prstGeom prst="rect">
            <a:avLst/>
          </a:prstGeom>
          <a:noFill/>
          <a:ln>
            <a:noFill/>
          </a:ln>
        </p:spPr>
      </p:pic>
      <p:pic>
        <p:nvPicPr>
          <p:cNvPr id="372" name="Google Shape;372;g398ba7c50a5b5c68_0"/>
          <p:cNvPicPr preferRelativeResize="0"/>
          <p:nvPr/>
        </p:nvPicPr>
        <p:blipFill>
          <a:blip r:embed="rId4">
            <a:alphaModFix/>
          </a:blip>
          <a:stretch>
            <a:fillRect/>
          </a:stretch>
        </p:blipFill>
        <p:spPr>
          <a:xfrm>
            <a:off x="10667250" y="715628"/>
            <a:ext cx="1566049" cy="156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2b7b37521b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379" name="Google Shape;379;g22b7b37521b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4</a:t>
            </a:r>
            <a:endParaRPr sz="1400" b="0" i="0" u="none" strike="noStrike" cap="none">
              <a:solidFill>
                <a:srgbClr val="000000"/>
              </a:solidFill>
              <a:latin typeface="EB Garamond"/>
              <a:ea typeface="EB Garamond"/>
              <a:cs typeface="EB Garamond"/>
              <a:sym typeface="EB Garamond"/>
            </a:endParaRPr>
          </a:p>
        </p:txBody>
      </p:sp>
      <p:sp>
        <p:nvSpPr>
          <p:cNvPr id="380" name="Google Shape;380;g22b7b37521b_0_0"/>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Reduction, light strike</a:t>
            </a:r>
            <a:endParaRPr sz="1400" b="0" i="0" u="none" strike="noStrike" cap="none">
              <a:solidFill>
                <a:srgbClr val="000000"/>
              </a:solidFill>
              <a:latin typeface="EB Garamond"/>
              <a:ea typeface="EB Garamond"/>
              <a:cs typeface="EB Garamond"/>
              <a:sym typeface="EB Garamond"/>
            </a:endParaRPr>
          </a:p>
        </p:txBody>
      </p:sp>
      <p:sp>
        <p:nvSpPr>
          <p:cNvPr id="381" name="Google Shape;381;g22b7b37521b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Camembert</a:t>
            </a:r>
            <a:endParaRPr sz="1400" b="0" i="0" u="none" strike="noStrike" cap="none">
              <a:solidFill>
                <a:srgbClr val="000000"/>
              </a:solidFill>
              <a:latin typeface="EB Garamond"/>
              <a:ea typeface="EB Garamond"/>
              <a:cs typeface="EB Garamond"/>
              <a:sym typeface="EB Garamond"/>
            </a:endParaRPr>
          </a:p>
        </p:txBody>
      </p:sp>
      <p:sp>
        <p:nvSpPr>
          <p:cNvPr id="382" name="Google Shape;382;g22b7b37521b_0_0"/>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383" name="Google Shape;383;g22b7b37521b_0_0"/>
          <p:cNvSpPr/>
          <p:nvPr/>
        </p:nvSpPr>
        <p:spPr>
          <a:xfrm>
            <a:off x="10246548" y="35186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4 </a:t>
            </a:r>
            <a:r>
              <a:rPr lang="en-GB" sz="2000" b="0" i="0" u="none" strike="noStrike" cap="none">
                <a:solidFill>
                  <a:srgbClr val="002060"/>
                </a:solidFill>
                <a:latin typeface="EB Garamond"/>
                <a:ea typeface="EB Garamond"/>
                <a:cs typeface="EB Garamond"/>
                <a:sym typeface="EB Garamond"/>
              </a:rPr>
              <a:t>µg/L</a:t>
            </a:r>
            <a:endParaRPr sz="1400" b="0" i="0" u="none" strike="noStrike" cap="none">
              <a:solidFill>
                <a:srgbClr val="000000"/>
              </a:solidFill>
              <a:latin typeface="EB Garamond"/>
              <a:ea typeface="EB Garamond"/>
              <a:cs typeface="EB Garamond"/>
              <a:sym typeface="EB Garamond"/>
            </a:endParaRPr>
          </a:p>
        </p:txBody>
      </p:sp>
      <p:sp>
        <p:nvSpPr>
          <p:cNvPr id="384" name="Google Shape;384;g22b7b37521b_0_0"/>
          <p:cNvSpPr/>
          <p:nvPr/>
        </p:nvSpPr>
        <p:spPr>
          <a:xfrm>
            <a:off x="789476" y="1002825"/>
            <a:ext cx="3077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methyl mercaptan</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Sulphur compounds</a:t>
            </a:r>
            <a:endParaRPr sz="1800" b="0" i="0" u="none" strike="noStrike" cap="none">
              <a:solidFill>
                <a:srgbClr val="002060"/>
              </a:solidFill>
              <a:latin typeface="EB Garamond"/>
              <a:ea typeface="EB Garamond"/>
              <a:cs typeface="EB Garamond"/>
              <a:sym typeface="EB Garamond"/>
            </a:endParaRPr>
          </a:p>
        </p:txBody>
      </p:sp>
      <p:sp>
        <p:nvSpPr>
          <p:cNvPr id="385" name="Google Shape;385;g22b7b37521b_0_0"/>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Managing yeast nutrients, oxygen, bottle closures</a:t>
            </a:r>
            <a:endParaRPr sz="1400" b="0" i="0" u="none" strike="noStrike" cap="none">
              <a:solidFill>
                <a:srgbClr val="000000"/>
              </a:solidFill>
              <a:latin typeface="EB Garamond"/>
              <a:ea typeface="EB Garamond"/>
              <a:cs typeface="EB Garamond"/>
              <a:sym typeface="EB Garamond"/>
            </a:endParaRPr>
          </a:p>
        </p:txBody>
      </p:sp>
      <p:sp>
        <p:nvSpPr>
          <p:cNvPr id="386" name="Google Shape;386;g22b7b37521b_0_0"/>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387" name="Google Shape;387;g22b7b37521b_0_0"/>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Yeast stress</a:t>
            </a:r>
            <a:endParaRPr sz="1400" b="0" i="0" u="none" strike="noStrike" cap="none">
              <a:solidFill>
                <a:srgbClr val="000000"/>
              </a:solidFill>
              <a:latin typeface="EB Garamond"/>
              <a:ea typeface="EB Garamond"/>
              <a:cs typeface="EB Garamond"/>
              <a:sym typeface="EB Garamond"/>
            </a:endParaRPr>
          </a:p>
        </p:txBody>
      </p:sp>
      <p:pic>
        <p:nvPicPr>
          <p:cNvPr id="388" name="Google Shape;388;g22b7b37521b_0_0"/>
          <p:cNvPicPr preferRelativeResize="0"/>
          <p:nvPr/>
        </p:nvPicPr>
        <p:blipFill>
          <a:blip r:embed="rId3">
            <a:alphaModFix/>
          </a:blip>
          <a:stretch>
            <a:fillRect/>
          </a:stretch>
        </p:blipFill>
        <p:spPr>
          <a:xfrm>
            <a:off x="10860271" y="2226975"/>
            <a:ext cx="1220626" cy="1059699"/>
          </a:xfrm>
          <a:prstGeom prst="rect">
            <a:avLst/>
          </a:prstGeom>
          <a:noFill/>
          <a:ln>
            <a:noFill/>
          </a:ln>
        </p:spPr>
      </p:pic>
      <p:sp>
        <p:nvSpPr>
          <p:cNvPr id="389" name="Google Shape;389;g22b7b37521b_0_0"/>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390" name="Google Shape;390;g22b7b37521b_0_0"/>
          <p:cNvPicPr preferRelativeResize="0"/>
          <p:nvPr/>
        </p:nvPicPr>
        <p:blipFill>
          <a:blip r:embed="rId4">
            <a:alphaModFix/>
          </a:blip>
          <a:stretch>
            <a:fillRect/>
          </a:stretch>
        </p:blipFill>
        <p:spPr>
          <a:xfrm>
            <a:off x="10667250" y="715628"/>
            <a:ext cx="1566049" cy="1566049"/>
          </a:xfrm>
          <a:prstGeom prst="rect">
            <a:avLst/>
          </a:prstGeom>
          <a:noFill/>
          <a:ln>
            <a:noFill/>
          </a:ln>
        </p:spPr>
      </p:pic>
      <p:graphicFrame>
        <p:nvGraphicFramePr>
          <p:cNvPr id="391" name="Google Shape;391;g22b7b37521b_0_0"/>
          <p:cNvGraphicFramePr/>
          <p:nvPr/>
        </p:nvGraphicFramePr>
        <p:xfrm>
          <a:off x="11029950" y="4461600"/>
          <a:ext cx="1162050" cy="2308860"/>
        </p:xfrm>
        <a:graphic>
          <a:graphicData uri="http://schemas.openxmlformats.org/drawingml/2006/table">
            <a:tbl>
              <a:tblPr>
                <a:noFill/>
                <a:tableStyleId>{E059E3A5-5BE0-449D-9A0C-67D833C947DF}</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4: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5: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6: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91:9:1"/>
                      </a:ext>
                    </a:extLst>
                  </a:tcPr>
                </a:tc>
                <a:extLst>
                  <a:ext uri="{0D108BD9-81ED-4DB2-BD59-A6C34878D82A}">
                    <a16:rowId xmlns:a16="http://schemas.microsoft.com/office/drawing/2014/main" val="10009"/>
                  </a:ext>
                </a:extLst>
              </a:tr>
            </a:tbl>
          </a:graphicData>
        </a:graphic>
      </p:graphicFrame>
      <p:sp>
        <p:nvSpPr>
          <p:cNvPr id="392" name="Google Shape;392;g22b7b37521b_0_0"/>
          <p:cNvSpPr txBox="1"/>
          <p:nvPr/>
        </p:nvSpPr>
        <p:spPr>
          <a:xfrm>
            <a:off x="789486" y="55693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Remedies</a:t>
            </a:r>
            <a:endParaRPr sz="1400" b="0" i="0" u="none" strike="noStrike" cap="none">
              <a:solidFill>
                <a:srgbClr val="000000"/>
              </a:solidFill>
              <a:latin typeface="EB Garamond"/>
              <a:ea typeface="EB Garamond"/>
              <a:cs typeface="EB Garamond"/>
              <a:sym typeface="EB Garamond"/>
            </a:endParaRPr>
          </a:p>
        </p:txBody>
      </p:sp>
      <p:sp>
        <p:nvSpPr>
          <p:cNvPr id="393" name="Google Shape;393;g22b7b37521b_0_0"/>
          <p:cNvSpPr txBox="1"/>
          <p:nvPr/>
        </p:nvSpPr>
        <p:spPr>
          <a:xfrm>
            <a:off x="789450" y="614362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Oxygen exposure, copper</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cd7742de9d_0_12"/>
          <p:cNvSpPr txBox="1"/>
          <p:nvPr/>
        </p:nvSpPr>
        <p:spPr>
          <a:xfrm>
            <a:off x="407368" y="3867570"/>
            <a:ext cx="109452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000" b="1" i="0" u="none" strike="noStrike" cap="none">
                <a:solidFill>
                  <a:schemeClr val="dk1"/>
                </a:solidFill>
                <a:latin typeface="Open Sans"/>
                <a:ea typeface="Open Sans"/>
                <a:cs typeface="Open Sans"/>
                <a:sym typeface="Open Sans"/>
              </a:rPr>
              <a:t>The Art of Tasting</a:t>
            </a:r>
            <a:endParaRPr sz="30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200"/>
              <a:buFont typeface="Arial"/>
              <a:buNone/>
            </a:pPr>
            <a:r>
              <a:rPr lang="en-GB" sz="3000" b="1" i="0" u="none" strike="noStrike" cap="none">
                <a:solidFill>
                  <a:schemeClr val="dk1"/>
                </a:solidFill>
                <a:latin typeface="Open Sans"/>
                <a:ea typeface="Open Sans"/>
                <a:cs typeface="Open Sans"/>
                <a:sym typeface="Open Sans"/>
              </a:rPr>
              <a:t>MSc Sensory Science </a:t>
            </a:r>
            <a:endParaRPr sz="30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200"/>
              <a:buFont typeface="Arial"/>
              <a:buNone/>
            </a:pPr>
            <a:r>
              <a:rPr lang="en-GB" sz="3000" b="1" i="0" u="none" strike="noStrike" cap="none">
                <a:solidFill>
                  <a:schemeClr val="dk1"/>
                </a:solidFill>
                <a:latin typeface="Open Sans"/>
                <a:ea typeface="Open Sans"/>
                <a:cs typeface="Open Sans"/>
                <a:sym typeface="Open Sans"/>
              </a:rPr>
              <a:t>WSET Level </a:t>
            </a:r>
            <a:r>
              <a:rPr lang="en-GB" sz="3000" b="1">
                <a:solidFill>
                  <a:schemeClr val="dk1"/>
                </a:solidFill>
                <a:latin typeface="Open Sans"/>
                <a:ea typeface="Open Sans"/>
                <a:cs typeface="Open Sans"/>
                <a:sym typeface="Open Sans"/>
              </a:rPr>
              <a:t>4</a:t>
            </a:r>
            <a:r>
              <a:rPr lang="en-GB" sz="3000" b="1" i="0" u="none" strike="noStrike" cap="none">
                <a:solidFill>
                  <a:schemeClr val="dk1"/>
                </a:solidFill>
                <a:latin typeface="Open Sans"/>
                <a:ea typeface="Open Sans"/>
                <a:cs typeface="Open Sans"/>
                <a:sym typeface="Open Sans"/>
              </a:rPr>
              <a:t> </a:t>
            </a:r>
            <a:r>
              <a:rPr lang="en-GB" sz="3000" b="1">
                <a:solidFill>
                  <a:schemeClr val="dk1"/>
                </a:solidFill>
                <a:latin typeface="Open Sans"/>
                <a:ea typeface="Open Sans"/>
                <a:cs typeface="Open Sans"/>
                <a:sym typeface="Open Sans"/>
              </a:rPr>
              <a:t>Diploma</a:t>
            </a:r>
            <a:r>
              <a:rPr lang="en-GB" sz="3000" b="1" i="0" u="none" strike="noStrike" cap="none">
                <a:solidFill>
                  <a:schemeClr val="dk1"/>
                </a:solidFill>
                <a:latin typeface="Open Sans"/>
                <a:ea typeface="Open Sans"/>
                <a:cs typeface="Open Sans"/>
                <a:sym typeface="Open Sans"/>
              </a:rPr>
              <a:t> in Wines</a:t>
            </a:r>
            <a:endParaRPr sz="30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200"/>
              <a:buFont typeface="Arial"/>
              <a:buNone/>
            </a:pPr>
            <a:r>
              <a:rPr lang="en-GB" sz="3000" b="1" i="0" u="none" strike="noStrike" cap="none">
                <a:solidFill>
                  <a:schemeClr val="dk1"/>
                </a:solidFill>
                <a:latin typeface="Open Sans"/>
                <a:ea typeface="Open Sans"/>
                <a:cs typeface="Open Sans"/>
                <a:sym typeface="Open Sans"/>
              </a:rPr>
              <a:t>Advanced Cicerone®</a:t>
            </a:r>
            <a:endParaRPr sz="30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200"/>
              <a:buFont typeface="Arial"/>
              <a:buNone/>
            </a:pPr>
            <a:endParaRPr sz="3000" b="1" i="0" u="none" strike="noStrike" cap="none">
              <a:solidFill>
                <a:schemeClr val="dk1"/>
              </a:solidFill>
              <a:latin typeface="Open Sans"/>
              <a:ea typeface="Open Sans"/>
              <a:cs typeface="Open Sans"/>
              <a:sym typeface="Open Sans"/>
            </a:endParaRPr>
          </a:p>
        </p:txBody>
      </p:sp>
      <p:pic>
        <p:nvPicPr>
          <p:cNvPr id="134" name="Google Shape;134;g2cd7742de9d_0_12"/>
          <p:cNvPicPr preferRelativeResize="0"/>
          <p:nvPr/>
        </p:nvPicPr>
        <p:blipFill rotWithShape="1">
          <a:blip r:embed="rId3">
            <a:alphaModFix/>
          </a:blip>
          <a:srcRect/>
          <a:stretch/>
        </p:blipFill>
        <p:spPr>
          <a:xfrm>
            <a:off x="8000424" y="1906353"/>
            <a:ext cx="3958650" cy="2666025"/>
          </a:xfrm>
          <a:prstGeom prst="rect">
            <a:avLst/>
          </a:prstGeom>
          <a:noFill/>
          <a:ln>
            <a:noFill/>
          </a:ln>
        </p:spPr>
      </p:pic>
      <p:pic>
        <p:nvPicPr>
          <p:cNvPr id="135" name="Google Shape;135;g2cd7742de9d_0_12"/>
          <p:cNvPicPr preferRelativeResize="0"/>
          <p:nvPr/>
        </p:nvPicPr>
        <p:blipFill rotWithShape="1">
          <a:blip r:embed="rId4">
            <a:alphaModFix/>
          </a:blip>
          <a:srcRect/>
          <a:stretch/>
        </p:blipFill>
        <p:spPr>
          <a:xfrm>
            <a:off x="8795650" y="3943774"/>
            <a:ext cx="2368209" cy="765721"/>
          </a:xfrm>
          <a:prstGeom prst="rect">
            <a:avLst/>
          </a:prstGeom>
          <a:noFill/>
          <a:ln>
            <a:noFill/>
          </a:ln>
        </p:spPr>
      </p:pic>
      <p:pic>
        <p:nvPicPr>
          <p:cNvPr id="136" name="Google Shape;136;g2cd7742de9d_0_12"/>
          <p:cNvPicPr preferRelativeResize="0"/>
          <p:nvPr/>
        </p:nvPicPr>
        <p:blipFill rotWithShape="1">
          <a:blip r:embed="rId5">
            <a:alphaModFix/>
          </a:blip>
          <a:srcRect/>
          <a:stretch/>
        </p:blipFill>
        <p:spPr>
          <a:xfrm>
            <a:off x="8946910" y="4910675"/>
            <a:ext cx="2405674" cy="1547650"/>
          </a:xfrm>
          <a:prstGeom prst="rect">
            <a:avLst/>
          </a:prstGeom>
          <a:noFill/>
          <a:ln>
            <a:noFill/>
          </a:ln>
        </p:spPr>
      </p:pic>
      <p:sp>
        <p:nvSpPr>
          <p:cNvPr id="137" name="Google Shape;137;g2cd7742de9d_0_12"/>
          <p:cNvSpPr/>
          <p:nvPr/>
        </p:nvSpPr>
        <p:spPr>
          <a:xfrm>
            <a:off x="335359" y="585262"/>
            <a:ext cx="117372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GB" sz="6000" i="0" u="none" strike="noStrike" cap="none">
                <a:solidFill>
                  <a:schemeClr val="dk1"/>
                </a:solidFill>
                <a:latin typeface="Open Sans"/>
                <a:ea typeface="Open Sans"/>
                <a:cs typeface="Open Sans"/>
                <a:sym typeface="Open Sans"/>
              </a:rPr>
              <a:t>Wine Faults</a:t>
            </a:r>
            <a:endParaRPr sz="1400" i="0" u="none" strike="noStrike" cap="none">
              <a:solidFill>
                <a:schemeClr val="dk1"/>
              </a:solidFill>
              <a:latin typeface="Open Sans"/>
              <a:ea typeface="Open Sans"/>
              <a:cs typeface="Open Sans"/>
              <a:sym typeface="Open Sans"/>
            </a:endParaRPr>
          </a:p>
        </p:txBody>
      </p:sp>
      <p:sp>
        <p:nvSpPr>
          <p:cNvPr id="138" name="Google Shape;138;g2cd7742de9d_0_12"/>
          <p:cNvSpPr txBox="1"/>
          <p:nvPr/>
        </p:nvSpPr>
        <p:spPr>
          <a:xfrm>
            <a:off x="407372" y="1753950"/>
            <a:ext cx="61125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E19D57"/>
                </a:solidFill>
                <a:latin typeface="Open Sans"/>
                <a:ea typeface="Open Sans"/>
                <a:cs typeface="Open Sans"/>
                <a:sym typeface="Open Sans"/>
              </a:rPr>
              <a:t>Sietze Wijma</a:t>
            </a:r>
            <a:endParaRPr sz="3200" b="1" i="0" u="none" strike="noStrike" cap="none">
              <a:solidFill>
                <a:srgbClr val="E19D57"/>
              </a:solidFill>
              <a:latin typeface="Open Sans"/>
              <a:ea typeface="Open Sans"/>
              <a:cs typeface="Open Sans"/>
              <a:sym typeface="Open Sans"/>
            </a:endParaRPr>
          </a:p>
        </p:txBody>
      </p:sp>
      <p:pic>
        <p:nvPicPr>
          <p:cNvPr id="139" name="Google Shape;139;g2cd7742de9d_0_12"/>
          <p:cNvPicPr preferRelativeResize="0"/>
          <p:nvPr/>
        </p:nvPicPr>
        <p:blipFill>
          <a:blip r:embed="rId6">
            <a:alphaModFix/>
          </a:blip>
          <a:stretch>
            <a:fillRect/>
          </a:stretch>
        </p:blipFill>
        <p:spPr>
          <a:xfrm>
            <a:off x="9592600" y="228600"/>
            <a:ext cx="2183526" cy="2183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7d424bed1b_0_2"/>
          <p:cNvSpPr txBox="1">
            <a:spLocks noGrp="1"/>
          </p:cNvSpPr>
          <p:nvPr>
            <p:ph type="body" idx="1"/>
          </p:nvPr>
        </p:nvSpPr>
        <p:spPr>
          <a:xfrm>
            <a:off x="804721" y="830420"/>
            <a:ext cx="8352900" cy="6021300"/>
          </a:xfrm>
          <a:prstGeom prst="rect">
            <a:avLst/>
          </a:prstGeom>
          <a:noFill/>
          <a:ln>
            <a:noFill/>
          </a:ln>
        </p:spPr>
        <p:txBody>
          <a:bodyPr spcFirstLastPara="1" wrap="square" lIns="91425" tIns="45700" rIns="91425" bIns="45700" anchor="t" anchorCtr="0">
            <a:normAutofit/>
          </a:bodyPr>
          <a:lstStyle/>
          <a:p>
            <a:pPr marL="622300" lvl="0" indent="-622300" algn="l" rtl="0">
              <a:lnSpc>
                <a:spcPct val="90000"/>
              </a:lnSpc>
              <a:spcBef>
                <a:spcPts val="1000"/>
              </a:spcBef>
              <a:spcAft>
                <a:spcPts val="0"/>
              </a:spcAft>
              <a:buSzPts val="3200"/>
              <a:buChar char="▲"/>
            </a:pPr>
            <a:r>
              <a:rPr lang="en-GB" sz="3200"/>
              <a:t>Cysteine</a:t>
            </a:r>
            <a:endParaRPr sz="3200">
              <a:solidFill>
                <a:srgbClr val="002060"/>
              </a:solidFill>
            </a:endParaRPr>
          </a:p>
        </p:txBody>
      </p:sp>
      <p:sp>
        <p:nvSpPr>
          <p:cNvPr id="400" name="Google Shape;400;g27d424bed1b_0_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pic>
        <p:nvPicPr>
          <p:cNvPr id="401" name="Google Shape;401;g27d424bed1b_0_2"/>
          <p:cNvPicPr preferRelativeResize="0"/>
          <p:nvPr/>
        </p:nvPicPr>
        <p:blipFill>
          <a:blip r:embed="rId3">
            <a:alphaModFix/>
          </a:blip>
          <a:stretch>
            <a:fillRect/>
          </a:stretch>
        </p:blipFill>
        <p:spPr>
          <a:xfrm>
            <a:off x="998021" y="1679100"/>
            <a:ext cx="2729578" cy="17848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66fd07efe4_0_3"/>
          <p:cNvSpPr txBox="1">
            <a:spLocks noGrp="1"/>
          </p:cNvSpPr>
          <p:nvPr>
            <p:ph type="body" idx="1"/>
          </p:nvPr>
        </p:nvSpPr>
        <p:spPr>
          <a:xfrm>
            <a:off x="804725" y="830421"/>
            <a:ext cx="8352900" cy="11145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None/>
            </a:pPr>
            <a:r>
              <a:rPr lang="en-GB" sz="3200"/>
              <a:t>Lightstrike </a:t>
            </a:r>
            <a:endParaRPr sz="3200">
              <a:solidFill>
                <a:srgbClr val="002060"/>
              </a:solidFill>
            </a:endParaRPr>
          </a:p>
        </p:txBody>
      </p:sp>
      <p:sp>
        <p:nvSpPr>
          <p:cNvPr id="408" name="Google Shape;408;g366fd07efe4_0_3"/>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pic>
        <p:nvPicPr>
          <p:cNvPr id="409" name="Google Shape;409;g366fd07efe4_0_3" title="LR003_louis-roederer_cristal_2008_750.png"/>
          <p:cNvPicPr preferRelativeResize="0"/>
          <p:nvPr/>
        </p:nvPicPr>
        <p:blipFill>
          <a:blip r:embed="rId3">
            <a:alphaModFix/>
          </a:blip>
          <a:stretch>
            <a:fillRect/>
          </a:stretch>
        </p:blipFill>
        <p:spPr>
          <a:xfrm>
            <a:off x="6409775" y="1460625"/>
            <a:ext cx="5198450" cy="5198450"/>
          </a:xfrm>
          <a:prstGeom prst="rect">
            <a:avLst/>
          </a:prstGeom>
          <a:noFill/>
          <a:ln>
            <a:noFill/>
          </a:ln>
        </p:spPr>
      </p:pic>
      <p:pic>
        <p:nvPicPr>
          <p:cNvPr id="410" name="Google Shape;410;g366fd07efe4_0_3" title="piclumen-1749589688167.png"/>
          <p:cNvPicPr preferRelativeResize="0"/>
          <p:nvPr/>
        </p:nvPicPr>
        <p:blipFill>
          <a:blip r:embed="rId4">
            <a:alphaModFix/>
          </a:blip>
          <a:stretch>
            <a:fillRect/>
          </a:stretch>
        </p:blipFill>
        <p:spPr>
          <a:xfrm>
            <a:off x="737400" y="1507150"/>
            <a:ext cx="5198451" cy="5198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aed569cf60_0_1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417" name="Google Shape;417;g2aed569cf60_0_1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418" name="Google Shape;418;g2aed569cf60_0_1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cb29186184_0_23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425" name="Google Shape;425;g2cb29186184_0_232"/>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426" name="Google Shape;426;g2cb29186184_0_232"/>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Smoke </a:t>
            </a:r>
            <a:endParaRPr sz="1400" b="0" i="0" u="none" strike="noStrike" cap="none">
              <a:solidFill>
                <a:srgbClr val="000000"/>
              </a:solidFill>
              <a:latin typeface="EB Garamond"/>
              <a:ea typeface="EB Garamond"/>
              <a:cs typeface="EB Garamond"/>
              <a:sym typeface="EB Garamond"/>
            </a:endParaRPr>
          </a:p>
        </p:txBody>
      </p:sp>
      <p:pic>
        <p:nvPicPr>
          <p:cNvPr id="427" name="Google Shape;427;g2cb29186184_0_232" title="Chart"/>
          <p:cNvPicPr preferRelativeResize="0"/>
          <p:nvPr/>
        </p:nvPicPr>
        <p:blipFill>
          <a:blip r:embed="rId3">
            <a:alphaModFix/>
          </a:blip>
          <a:stretch>
            <a:fillRect/>
          </a:stretch>
        </p:blipFill>
        <p:spPr>
          <a:xfrm>
            <a:off x="737400" y="860400"/>
            <a:ext cx="9699600" cy="5997601"/>
          </a:xfrm>
          <a:prstGeom prst="rect">
            <a:avLst/>
          </a:prstGeom>
          <a:noFill/>
          <a:ln>
            <a:noFill/>
          </a:ln>
        </p:spPr>
      </p:pic>
      <p:pic>
        <p:nvPicPr>
          <p:cNvPr id="428" name="Google Shape;428;g2cb29186184_0_232"/>
          <p:cNvPicPr preferRelativeResize="0"/>
          <p:nvPr/>
        </p:nvPicPr>
        <p:blipFill>
          <a:blip r:embed="rId4">
            <a:alphaModFix/>
          </a:blip>
          <a:stretch>
            <a:fillRect/>
          </a:stretch>
        </p:blipFill>
        <p:spPr>
          <a:xfrm>
            <a:off x="10870737" y="737875"/>
            <a:ext cx="1162051" cy="11620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4874f2bab2_1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435" name="Google Shape;435;g34874f2bab2_1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436" name="Google Shape;436;g34874f2bab2_1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Smoke </a:t>
            </a:r>
            <a:endParaRPr sz="1400" b="0" i="0" u="none" strike="noStrike" cap="none">
              <a:solidFill>
                <a:srgbClr val="000000"/>
              </a:solidFill>
              <a:latin typeface="EB Garamond"/>
              <a:ea typeface="EB Garamond"/>
              <a:cs typeface="EB Garamond"/>
              <a:sym typeface="EB Garamond"/>
            </a:endParaRPr>
          </a:p>
        </p:txBody>
      </p:sp>
      <p:pic>
        <p:nvPicPr>
          <p:cNvPr id="437" name="Google Shape;437;g34874f2bab2_1_0"/>
          <p:cNvPicPr preferRelativeResize="0"/>
          <p:nvPr/>
        </p:nvPicPr>
        <p:blipFill>
          <a:blip r:embed="rId3">
            <a:alphaModFix/>
          </a:blip>
          <a:stretch>
            <a:fillRect/>
          </a:stretch>
        </p:blipFill>
        <p:spPr>
          <a:xfrm>
            <a:off x="1070749" y="1040375"/>
            <a:ext cx="11049947" cy="5252325"/>
          </a:xfrm>
          <a:prstGeom prst="rect">
            <a:avLst/>
          </a:prstGeom>
          <a:noFill/>
          <a:ln>
            <a:noFill/>
          </a:ln>
        </p:spPr>
      </p:pic>
      <p:sp>
        <p:nvSpPr>
          <p:cNvPr id="438" name="Google Shape;438;g34874f2bab2_1_0"/>
          <p:cNvSpPr txBox="1"/>
          <p:nvPr/>
        </p:nvSpPr>
        <p:spPr>
          <a:xfrm>
            <a:off x="2334350" y="6292700"/>
            <a:ext cx="7417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accent2"/>
                </a:solidFill>
                <a:latin typeface="EB Garamond"/>
                <a:ea typeface="EB Garamond"/>
                <a:cs typeface="EB Garamond"/>
                <a:sym typeface="EB Garamond"/>
              </a:rPr>
              <a:t>Photo by Dr Ian Porter at La Trobe University in Melbourne, Australia</a:t>
            </a:r>
            <a:endParaRPr sz="2000">
              <a:solidFill>
                <a:schemeClr val="accent2"/>
              </a:solidFill>
              <a:latin typeface="EB Garamond"/>
              <a:ea typeface="EB Garamond"/>
              <a:cs typeface="EB Garamond"/>
              <a:sym typeface="EB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10a2fdda4a7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445" name="Google Shape;445;g10a2fdda4a7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446" name="Google Shape;446;g10a2fdda4a7_0_0"/>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Smoke taint</a:t>
            </a:r>
            <a:endParaRPr sz="1400" b="0" i="0" u="none" strike="noStrike" cap="none">
              <a:solidFill>
                <a:srgbClr val="000000"/>
              </a:solidFill>
              <a:latin typeface="EB Garamond"/>
              <a:ea typeface="EB Garamond"/>
              <a:cs typeface="EB Garamond"/>
              <a:sym typeface="EB Garamond"/>
            </a:endParaRPr>
          </a:p>
        </p:txBody>
      </p:sp>
      <p:sp>
        <p:nvSpPr>
          <p:cNvPr id="447" name="Google Shape;447;g10a2fdda4a7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Smoke</a:t>
            </a:r>
            <a:endParaRPr sz="1400" b="0" i="0" u="none" strike="noStrike" cap="none">
              <a:solidFill>
                <a:srgbClr val="000000"/>
              </a:solidFill>
              <a:latin typeface="EB Garamond"/>
              <a:ea typeface="EB Garamond"/>
              <a:cs typeface="EB Garamond"/>
              <a:sym typeface="EB Garamond"/>
            </a:endParaRPr>
          </a:p>
        </p:txBody>
      </p:sp>
      <p:sp>
        <p:nvSpPr>
          <p:cNvPr id="448" name="Google Shape;448;g10a2fdda4a7_0_0"/>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449" name="Google Shape;449;g10a2fdda4a7_0_0"/>
          <p:cNvSpPr/>
          <p:nvPr/>
        </p:nvSpPr>
        <p:spPr>
          <a:xfrm>
            <a:off x="10246548" y="35186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40</a:t>
            </a:r>
            <a:r>
              <a:rPr lang="en-GB" sz="2000" b="0" i="0" u="none" strike="noStrike" cap="none">
                <a:solidFill>
                  <a:srgbClr val="002060"/>
                </a:solidFill>
                <a:latin typeface="EB Garamond"/>
                <a:ea typeface="EB Garamond"/>
                <a:cs typeface="EB Garamond"/>
                <a:sym typeface="EB Garamond"/>
              </a:rPr>
              <a:t> µg/L</a:t>
            </a:r>
            <a:endParaRPr sz="1400" b="0" i="0" u="none" strike="noStrike" cap="none">
              <a:solidFill>
                <a:srgbClr val="000000"/>
              </a:solidFill>
              <a:latin typeface="EB Garamond"/>
              <a:ea typeface="EB Garamond"/>
              <a:cs typeface="EB Garamond"/>
              <a:sym typeface="EB Garamond"/>
            </a:endParaRPr>
          </a:p>
        </p:txBody>
      </p:sp>
      <p:sp>
        <p:nvSpPr>
          <p:cNvPr id="450" name="Google Shape;450;g10a2fdda4a7_0_0"/>
          <p:cNvSpPr/>
          <p:nvPr/>
        </p:nvSpPr>
        <p:spPr>
          <a:xfrm>
            <a:off x="789484" y="1002814"/>
            <a:ext cx="2340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g</a:t>
            </a:r>
            <a:r>
              <a:rPr lang="en-GB" sz="1800" b="0" i="1" u="none" strike="noStrike" cap="none">
                <a:solidFill>
                  <a:srgbClr val="002060"/>
                </a:solidFill>
                <a:latin typeface="EB Garamond"/>
                <a:ea typeface="EB Garamond"/>
                <a:cs typeface="EB Garamond"/>
                <a:sym typeface="EB Garamond"/>
              </a:rPr>
              <a:t>uaiacol</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Phenols</a:t>
            </a:r>
            <a:endParaRPr sz="1800" b="0" i="0" u="none" strike="noStrike" cap="none">
              <a:solidFill>
                <a:srgbClr val="002060"/>
              </a:solidFill>
              <a:latin typeface="EB Garamond"/>
              <a:ea typeface="EB Garamond"/>
              <a:cs typeface="EB Garamond"/>
              <a:sym typeface="EB Garamond"/>
            </a:endParaRPr>
          </a:p>
        </p:txBody>
      </p:sp>
      <p:sp>
        <p:nvSpPr>
          <p:cNvPr id="451" name="Google Shape;451;g10a2fdda4a7_0_0"/>
          <p:cNvSpPr txBox="1"/>
          <p:nvPr/>
        </p:nvSpPr>
        <p:spPr>
          <a:xfrm>
            <a:off x="789450" y="4953075"/>
            <a:ext cx="9725400" cy="444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Adopting gentle grape processing</a:t>
            </a:r>
            <a:endParaRPr sz="1400" b="0" i="0" u="none" strike="noStrike" cap="none">
              <a:solidFill>
                <a:srgbClr val="000000"/>
              </a:solidFill>
              <a:latin typeface="EB Garamond"/>
              <a:ea typeface="EB Garamond"/>
              <a:cs typeface="EB Garamond"/>
              <a:sym typeface="EB Garamond"/>
            </a:endParaRPr>
          </a:p>
        </p:txBody>
      </p:sp>
      <p:sp>
        <p:nvSpPr>
          <p:cNvPr id="452" name="Google Shape;452;g10a2fdda4a7_0_0"/>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453" name="Google Shape;453;g10a2fdda4a7_0_0"/>
          <p:cNvSpPr txBox="1"/>
          <p:nvPr/>
        </p:nvSpPr>
        <p:spPr>
          <a:xfrm>
            <a:off x="789450" y="3784750"/>
            <a:ext cx="7934400" cy="6462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Wildfires</a:t>
            </a:r>
            <a:endParaRPr>
              <a:latin typeface="EB Garamond"/>
              <a:ea typeface="EB Garamond"/>
              <a:cs typeface="EB Garamond"/>
              <a:sym typeface="EB Garamond"/>
            </a:endParaRPr>
          </a:p>
          <a:p>
            <a:pPr marL="457200" marR="0" lvl="0" indent="0" algn="l" rtl="0">
              <a:lnSpc>
                <a:spcPct val="100000"/>
              </a:lnSpc>
              <a:spcBef>
                <a:spcPts val="0"/>
              </a:spcBef>
              <a:spcAft>
                <a:spcPts val="0"/>
              </a:spcAft>
              <a:buNone/>
            </a:pPr>
            <a:endParaRPr sz="2500" b="1">
              <a:solidFill>
                <a:srgbClr val="002060"/>
              </a:solidFill>
              <a:latin typeface="EB Garamond"/>
              <a:ea typeface="EB Garamond"/>
              <a:cs typeface="EB Garamond"/>
              <a:sym typeface="EB Garamond"/>
            </a:endParaRPr>
          </a:p>
        </p:txBody>
      </p:sp>
      <p:pic>
        <p:nvPicPr>
          <p:cNvPr id="454" name="Google Shape;454;g10a2fdda4a7_0_0"/>
          <p:cNvPicPr preferRelativeResize="0"/>
          <p:nvPr/>
        </p:nvPicPr>
        <p:blipFill rotWithShape="1">
          <a:blip r:embed="rId3">
            <a:alphaModFix/>
          </a:blip>
          <a:srcRect/>
          <a:stretch/>
        </p:blipFill>
        <p:spPr>
          <a:xfrm>
            <a:off x="10801150" y="1929800"/>
            <a:ext cx="1301224" cy="1278025"/>
          </a:xfrm>
          <a:prstGeom prst="rect">
            <a:avLst/>
          </a:prstGeom>
          <a:noFill/>
          <a:ln>
            <a:noFill/>
          </a:ln>
        </p:spPr>
      </p:pic>
      <p:sp>
        <p:nvSpPr>
          <p:cNvPr id="455" name="Google Shape;455;g10a2fdda4a7_0_0"/>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456" name="Google Shape;456;g10a2fdda4a7_0_0"/>
          <p:cNvPicPr preferRelativeResize="0"/>
          <p:nvPr/>
        </p:nvPicPr>
        <p:blipFill>
          <a:blip r:embed="rId4">
            <a:alphaModFix/>
          </a:blip>
          <a:stretch>
            <a:fillRect/>
          </a:stretch>
        </p:blipFill>
        <p:spPr>
          <a:xfrm>
            <a:off x="10870737" y="737875"/>
            <a:ext cx="1162051" cy="1162051"/>
          </a:xfrm>
          <a:prstGeom prst="rect">
            <a:avLst/>
          </a:prstGeom>
          <a:noFill/>
          <a:ln>
            <a:noFill/>
          </a:ln>
        </p:spPr>
      </p:pic>
      <p:graphicFrame>
        <p:nvGraphicFramePr>
          <p:cNvPr id="457" name="Google Shape;457;g10a2fdda4a7_0_0"/>
          <p:cNvGraphicFramePr/>
          <p:nvPr/>
        </p:nvGraphicFramePr>
        <p:xfrm>
          <a:off x="10760075" y="4537800"/>
          <a:ext cx="1431925" cy="2257425"/>
        </p:xfrm>
        <a:graphic>
          <a:graphicData uri="http://schemas.openxmlformats.org/drawingml/2006/table">
            <a:tbl>
              <a:tblPr>
                <a:noFill/>
                <a:tableStyleId>{E059E3A5-5BE0-449D-9A0C-67D833C947DF}</a:tableStyleId>
              </a:tblPr>
              <a:tblGrid>
                <a:gridCol w="278175">
                  <a:extLst>
                    <a:ext uri="{9D8B030D-6E8A-4147-A177-3AD203B41FA5}">
                      <a16:colId xmlns:a16="http://schemas.microsoft.com/office/drawing/2014/main" val="20000"/>
                    </a:ext>
                  </a:extLst>
                </a:gridCol>
                <a:gridCol w="115375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4:0"/>
                      </a:ext>
                    </a:extLst>
                  </a:tcPr>
                </a:tc>
                <a:tc>
                  <a:txBody>
                    <a:bodyPr/>
                    <a:lstStyle/>
                    <a:p>
                      <a:pPr marL="0" lvl="0" indent="0" algn="l" rtl="0">
                        <a:lnSpc>
                          <a:spcPct val="115000"/>
                        </a:lnSpc>
                        <a:spcBef>
                          <a:spcPts val="0"/>
                        </a:spcBef>
                        <a:spcAft>
                          <a:spcPts val="0"/>
                        </a:spcAft>
                        <a:buNone/>
                      </a:pPr>
                      <a:r>
                        <a:rPr lang="en-GB" sz="1000"/>
                        <a:t>Smoke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5: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6: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57:9:1"/>
                      </a:ext>
                    </a:extLst>
                  </a:tcPr>
                </a:tc>
                <a:extLst>
                  <a:ext uri="{0D108BD9-81ED-4DB2-BD59-A6C34878D82A}">
                    <a16:rowId xmlns:a16="http://schemas.microsoft.com/office/drawing/2014/main" val="10009"/>
                  </a:ext>
                </a:extLst>
              </a:tr>
            </a:tbl>
          </a:graphicData>
        </a:graphic>
      </p:graphicFrame>
      <p:sp>
        <p:nvSpPr>
          <p:cNvPr id="458" name="Google Shape;458;g10a2fdda4a7_0_0"/>
          <p:cNvSpPr txBox="1"/>
          <p:nvPr/>
        </p:nvSpPr>
        <p:spPr>
          <a:xfrm>
            <a:off x="789486" y="55693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Remedies</a:t>
            </a:r>
            <a:endParaRPr sz="1400" b="0" i="0" u="none" strike="noStrike" cap="none">
              <a:solidFill>
                <a:srgbClr val="000000"/>
              </a:solidFill>
              <a:latin typeface="EB Garamond"/>
              <a:ea typeface="EB Garamond"/>
              <a:cs typeface="EB Garamond"/>
              <a:sym typeface="EB Garamond"/>
            </a:endParaRPr>
          </a:p>
        </p:txBody>
      </p:sp>
      <p:sp>
        <p:nvSpPr>
          <p:cNvPr id="459" name="Google Shape;459;g10a2fdda4a7_0_0"/>
          <p:cNvSpPr txBox="1"/>
          <p:nvPr/>
        </p:nvSpPr>
        <p:spPr>
          <a:xfrm>
            <a:off x="789450" y="614362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Reverse osmosis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ccb7691fbf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466" name="Google Shape;466;g2ccb7691fbf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467" name="Google Shape;467;g2ccb7691fbf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Smoke</a:t>
            </a:r>
            <a:endParaRPr sz="1400" b="0" i="0" u="none" strike="noStrike" cap="none">
              <a:solidFill>
                <a:srgbClr val="000000"/>
              </a:solidFill>
              <a:latin typeface="EB Garamond"/>
              <a:ea typeface="EB Garamond"/>
              <a:cs typeface="EB Garamond"/>
              <a:sym typeface="EB Garamond"/>
            </a:endParaRPr>
          </a:p>
        </p:txBody>
      </p:sp>
      <p:pic>
        <p:nvPicPr>
          <p:cNvPr id="468" name="Google Shape;468;g2ccb7691fbf_0_0"/>
          <p:cNvPicPr preferRelativeResize="0"/>
          <p:nvPr/>
        </p:nvPicPr>
        <p:blipFill>
          <a:blip r:embed="rId3">
            <a:alphaModFix/>
          </a:blip>
          <a:stretch>
            <a:fillRect/>
          </a:stretch>
        </p:blipFill>
        <p:spPr>
          <a:xfrm>
            <a:off x="3173400" y="754475"/>
            <a:ext cx="6272826" cy="62728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37ee36e81ad_0_2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pic>
        <p:nvPicPr>
          <p:cNvPr id="475" name="Google Shape;475;g37ee36e81ad_0_20"/>
          <p:cNvPicPr preferRelativeResize="0"/>
          <p:nvPr/>
        </p:nvPicPr>
        <p:blipFill>
          <a:blip r:embed="rId3">
            <a:alphaModFix/>
          </a:blip>
          <a:stretch>
            <a:fillRect/>
          </a:stretch>
        </p:blipFill>
        <p:spPr>
          <a:xfrm>
            <a:off x="3682988" y="729700"/>
            <a:ext cx="5387225" cy="5026251"/>
          </a:xfrm>
          <a:prstGeom prst="rect">
            <a:avLst/>
          </a:prstGeom>
          <a:noFill/>
          <a:ln>
            <a:noFill/>
          </a:ln>
        </p:spPr>
      </p:pic>
      <p:sp>
        <p:nvSpPr>
          <p:cNvPr id="476" name="Google Shape;476;g37ee36e81ad_0_20"/>
          <p:cNvSpPr txBox="1"/>
          <p:nvPr/>
        </p:nvSpPr>
        <p:spPr>
          <a:xfrm>
            <a:off x="9192000" y="64578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Hirano et al. 2022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37ee36e81ad_0_4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83" name="Google Shape;483;g37ee36e81ad_0_4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484" name="Google Shape;484;g37ee36e81ad_0_4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485" name="Google Shape;485;g37ee36e81ad_0_46"/>
          <p:cNvSpPr txBox="1">
            <a:spLocks noGrp="1"/>
          </p:cNvSpPr>
          <p:nvPr>
            <p:ph type="title"/>
          </p:nvPr>
        </p:nvSpPr>
        <p:spPr>
          <a:xfrm>
            <a:off x="838200" y="669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Specific anosmia rates</a:t>
            </a:r>
            <a:endParaRPr/>
          </a:p>
        </p:txBody>
      </p:sp>
      <p:graphicFrame>
        <p:nvGraphicFramePr>
          <p:cNvPr id="486" name="Google Shape;486;g37ee36e81ad_0_46"/>
          <p:cNvGraphicFramePr/>
          <p:nvPr/>
        </p:nvGraphicFramePr>
        <p:xfrm>
          <a:off x="1252963" y="2471863"/>
          <a:ext cx="9686075" cy="2684145"/>
        </p:xfrm>
        <a:graphic>
          <a:graphicData uri="http://schemas.openxmlformats.org/drawingml/2006/table">
            <a:tbl>
              <a:tblPr>
                <a:noFill/>
                <a:tableStyleId>{E059E3A5-5BE0-449D-9A0C-67D833C947DF}</a:tableStyleId>
              </a:tblPr>
              <a:tblGrid>
                <a:gridCol w="508575">
                  <a:extLst>
                    <a:ext uri="{9D8B030D-6E8A-4147-A177-3AD203B41FA5}">
                      <a16:colId xmlns:a16="http://schemas.microsoft.com/office/drawing/2014/main" val="20000"/>
                    </a:ext>
                  </a:extLst>
                </a:gridCol>
                <a:gridCol w="2560025">
                  <a:extLst>
                    <a:ext uri="{9D8B030D-6E8A-4147-A177-3AD203B41FA5}">
                      <a16:colId xmlns:a16="http://schemas.microsoft.com/office/drawing/2014/main" val="20001"/>
                    </a:ext>
                  </a:extLst>
                </a:gridCol>
                <a:gridCol w="3163725">
                  <a:extLst>
                    <a:ext uri="{9D8B030D-6E8A-4147-A177-3AD203B41FA5}">
                      <a16:colId xmlns:a16="http://schemas.microsoft.com/office/drawing/2014/main" val="20002"/>
                    </a:ext>
                  </a:extLst>
                </a:gridCol>
                <a:gridCol w="2656600">
                  <a:extLst>
                    <a:ext uri="{9D8B030D-6E8A-4147-A177-3AD203B41FA5}">
                      <a16:colId xmlns:a16="http://schemas.microsoft.com/office/drawing/2014/main" val="20003"/>
                    </a:ext>
                  </a:extLst>
                </a:gridCol>
                <a:gridCol w="797150">
                  <a:extLst>
                    <a:ext uri="{9D8B030D-6E8A-4147-A177-3AD203B41FA5}">
                      <a16:colId xmlns:a16="http://schemas.microsoft.com/office/drawing/2014/main" val="20004"/>
                    </a:ext>
                  </a:extLst>
                </a:gridCol>
              </a:tblGrid>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Wet cardboard</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TCA</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Cork taint</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2</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Bruised apple</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acetaldehyde</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Oxidation</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2%</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3</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Brown sugar</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sotolon</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Oxidation</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3%</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4</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Camembert</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methyl mercaptan</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Reduction</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8%</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5</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Smoke</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guaiacol</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Smoke taint</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4%</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aed569cf60_0_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493" name="Google Shape;493;g2aed569cf60_0_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6</a:t>
            </a:r>
            <a:endParaRPr sz="1400" b="0" i="0" u="none" strike="noStrike" cap="none">
              <a:solidFill>
                <a:srgbClr val="000000"/>
              </a:solidFill>
              <a:latin typeface="EB Garamond"/>
              <a:ea typeface="EB Garamond"/>
              <a:cs typeface="EB Garamond"/>
              <a:sym typeface="EB Garamond"/>
            </a:endParaRPr>
          </a:p>
        </p:txBody>
      </p:sp>
      <p:sp>
        <p:nvSpPr>
          <p:cNvPr id="494" name="Google Shape;494;g2aed569cf60_0_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cd7742de9d_0_202"/>
          <p:cNvSpPr txBox="1">
            <a:spLocks noGrp="1"/>
          </p:cNvSpPr>
          <p:nvPr>
            <p:ph type="body" idx="1"/>
          </p:nvPr>
        </p:nvSpPr>
        <p:spPr>
          <a:xfrm>
            <a:off x="804721" y="830420"/>
            <a:ext cx="8352900" cy="6021300"/>
          </a:xfrm>
          <a:prstGeom prst="rect">
            <a:avLst/>
          </a:prstGeom>
          <a:noFill/>
          <a:ln>
            <a:noFill/>
          </a:ln>
        </p:spPr>
        <p:txBody>
          <a:bodyPr spcFirstLastPara="1" wrap="square" lIns="91425" tIns="45700" rIns="91425" bIns="45700" anchor="t" anchorCtr="0">
            <a:noAutofit/>
          </a:bodyPr>
          <a:lstStyle/>
          <a:p>
            <a:pPr marL="628650" lvl="0" indent="-628650" algn="l" rtl="0">
              <a:lnSpc>
                <a:spcPct val="90000"/>
              </a:lnSpc>
              <a:spcBef>
                <a:spcPts val="1000"/>
              </a:spcBef>
              <a:spcAft>
                <a:spcPts val="0"/>
              </a:spcAft>
              <a:buSzPts val="3200"/>
              <a:buFont typeface="Noto Sans"/>
              <a:buChar char="▲"/>
            </a:pPr>
            <a:r>
              <a:rPr lang="en-GB" sz="3200"/>
              <a:t>What is a wine fault?</a:t>
            </a:r>
            <a:endParaRPr/>
          </a:p>
          <a:p>
            <a:pPr marL="990000" lvl="1" indent="-619124" algn="l" rtl="0">
              <a:lnSpc>
                <a:spcPct val="90000"/>
              </a:lnSpc>
              <a:spcBef>
                <a:spcPts val="500"/>
              </a:spcBef>
              <a:spcAft>
                <a:spcPts val="0"/>
              </a:spcAft>
              <a:buSzPts val="3000"/>
              <a:buChar char="❑"/>
            </a:pPr>
            <a:r>
              <a:rPr lang="en-GB" sz="3000"/>
              <a:t>Undesirable flavour in wine</a:t>
            </a:r>
            <a:endParaRPr sz="3000"/>
          </a:p>
          <a:p>
            <a:pPr marL="990000" lvl="1" indent="-619124" algn="l" rtl="0">
              <a:lnSpc>
                <a:spcPct val="90000"/>
              </a:lnSpc>
              <a:spcBef>
                <a:spcPts val="500"/>
              </a:spcBef>
              <a:spcAft>
                <a:spcPts val="0"/>
              </a:spcAft>
              <a:buSzPts val="3000"/>
              <a:buChar char="❑"/>
            </a:pPr>
            <a:r>
              <a:rPr lang="en-GB" sz="3000"/>
              <a:t>Detracts from quality</a:t>
            </a:r>
            <a:endParaRPr sz="3000"/>
          </a:p>
          <a:p>
            <a:pPr marL="990000" lvl="1" indent="-619124" algn="l" rtl="0">
              <a:lnSpc>
                <a:spcPct val="90000"/>
              </a:lnSpc>
              <a:spcBef>
                <a:spcPts val="500"/>
              </a:spcBef>
              <a:spcAft>
                <a:spcPts val="0"/>
              </a:spcAft>
              <a:buSzPts val="3000"/>
              <a:buChar char="❑"/>
            </a:pPr>
            <a:r>
              <a:rPr lang="en-GB" sz="3000"/>
              <a:t>Depends on </a:t>
            </a:r>
            <a:endParaRPr sz="3000"/>
          </a:p>
          <a:p>
            <a:pPr marL="1371600" lvl="2" indent="-419100" algn="l" rtl="0">
              <a:lnSpc>
                <a:spcPct val="90000"/>
              </a:lnSpc>
              <a:spcBef>
                <a:spcPts val="500"/>
              </a:spcBef>
              <a:spcAft>
                <a:spcPts val="0"/>
              </a:spcAft>
              <a:buSzPts val="3000"/>
              <a:buChar char="•"/>
            </a:pPr>
            <a:r>
              <a:rPr lang="en-GB" sz="3000"/>
              <a:t>Wine style</a:t>
            </a:r>
            <a:endParaRPr sz="3000"/>
          </a:p>
          <a:p>
            <a:pPr marL="1371600" lvl="2" indent="-419100" algn="l" rtl="0">
              <a:lnSpc>
                <a:spcPct val="90000"/>
              </a:lnSpc>
              <a:spcBef>
                <a:spcPts val="500"/>
              </a:spcBef>
              <a:spcAft>
                <a:spcPts val="0"/>
              </a:spcAft>
              <a:buSzPts val="3000"/>
              <a:buChar char="•"/>
            </a:pPr>
            <a:r>
              <a:rPr lang="en-GB" sz="3000"/>
              <a:t>Level of fault</a:t>
            </a:r>
            <a:endParaRPr sz="3000"/>
          </a:p>
          <a:p>
            <a:pPr marL="179999" lvl="0" indent="0" algn="l" rtl="0">
              <a:lnSpc>
                <a:spcPct val="90000"/>
              </a:lnSpc>
              <a:spcBef>
                <a:spcPts val="500"/>
              </a:spcBef>
              <a:spcAft>
                <a:spcPts val="0"/>
              </a:spcAft>
              <a:buSzPts val="1800"/>
              <a:buNone/>
            </a:pPr>
            <a:endParaRPr sz="3200">
              <a:solidFill>
                <a:srgbClr val="002060"/>
              </a:solidFill>
            </a:endParaRPr>
          </a:p>
        </p:txBody>
      </p:sp>
      <p:sp>
        <p:nvSpPr>
          <p:cNvPr id="146" name="Google Shape;146;g2cd7742de9d_0_202"/>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Introduction</a:t>
            </a:r>
            <a:endParaRPr sz="1800" b="0" i="0" u="none" strike="noStrike" cap="none">
              <a:solidFill>
                <a:srgbClr val="F5F4F4"/>
              </a:solidFill>
              <a:latin typeface="EB Garamond"/>
              <a:ea typeface="EB Garamond"/>
              <a:cs typeface="EB Garamond"/>
              <a:sym typeface="EB Garamond"/>
            </a:endParaRPr>
          </a:p>
        </p:txBody>
      </p:sp>
      <p:sp>
        <p:nvSpPr>
          <p:cNvPr id="147" name="Google Shape;147;g2cd7742de9d_0_20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aed569cf60_0_25"/>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501" name="Google Shape;501;g2aed569cf60_0_25"/>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6</a:t>
            </a:r>
            <a:endParaRPr sz="1400" b="0" i="0" u="none" strike="noStrike" cap="none">
              <a:solidFill>
                <a:srgbClr val="000000"/>
              </a:solidFill>
              <a:latin typeface="EB Garamond"/>
              <a:ea typeface="EB Garamond"/>
              <a:cs typeface="EB Garamond"/>
              <a:sym typeface="EB Garamond"/>
            </a:endParaRPr>
          </a:p>
        </p:txBody>
      </p:sp>
      <p:sp>
        <p:nvSpPr>
          <p:cNvPr id="502" name="Google Shape;502;g2aed569cf60_0_25"/>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Band-aid</a:t>
            </a:r>
            <a:endParaRPr sz="1400" b="0" i="0" u="none" strike="noStrike" cap="none">
              <a:solidFill>
                <a:srgbClr val="000000"/>
              </a:solidFill>
              <a:latin typeface="EB Garamond"/>
              <a:ea typeface="EB Garamond"/>
              <a:cs typeface="EB Garamond"/>
              <a:sym typeface="EB Garamond"/>
            </a:endParaRPr>
          </a:p>
        </p:txBody>
      </p:sp>
      <p:pic>
        <p:nvPicPr>
          <p:cNvPr id="503" name="Google Shape;503;g2aed569cf60_0_25"/>
          <p:cNvPicPr preferRelativeResize="0"/>
          <p:nvPr/>
        </p:nvPicPr>
        <p:blipFill>
          <a:blip r:embed="rId3">
            <a:alphaModFix/>
          </a:blip>
          <a:stretch>
            <a:fillRect/>
          </a:stretch>
        </p:blipFill>
        <p:spPr>
          <a:xfrm>
            <a:off x="10784300" y="744775"/>
            <a:ext cx="1358400" cy="1358400"/>
          </a:xfrm>
          <a:prstGeom prst="rect">
            <a:avLst/>
          </a:prstGeom>
          <a:noFill/>
          <a:ln>
            <a:noFill/>
          </a:ln>
        </p:spPr>
      </p:pic>
      <p:pic>
        <p:nvPicPr>
          <p:cNvPr id="504" name="Google Shape;504;g2aed569cf60_0_25" title="Chart"/>
          <p:cNvPicPr preferRelativeResize="0"/>
          <p:nvPr/>
        </p:nvPicPr>
        <p:blipFill>
          <a:blip r:embed="rId4">
            <a:alphaModFix/>
          </a:blip>
          <a:stretch>
            <a:fillRect/>
          </a:stretch>
        </p:blipFill>
        <p:spPr>
          <a:xfrm>
            <a:off x="585000" y="860400"/>
            <a:ext cx="10475568" cy="5997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4"/>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511" name="Google Shape;511;p14"/>
          <p:cNvSpPr txBox="1"/>
          <p:nvPr/>
        </p:nvSpPr>
        <p:spPr>
          <a:xfrm>
            <a:off x="591232" y="0"/>
            <a:ext cx="11615201" cy="707886"/>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6</a:t>
            </a:r>
            <a:endParaRPr sz="1400" b="0" i="0" u="none" strike="noStrike" cap="none">
              <a:solidFill>
                <a:srgbClr val="000000"/>
              </a:solidFill>
              <a:latin typeface="EB Garamond"/>
              <a:ea typeface="EB Garamond"/>
              <a:cs typeface="EB Garamond"/>
              <a:sym typeface="EB Garamond"/>
            </a:endParaRPr>
          </a:p>
        </p:txBody>
      </p:sp>
      <p:sp>
        <p:nvSpPr>
          <p:cNvPr id="512" name="Google Shape;512;p14"/>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Brettanomyces</a:t>
            </a:r>
            <a:r>
              <a:rPr lang="en-GB" sz="2500" b="1">
                <a:solidFill>
                  <a:srgbClr val="002060"/>
                </a:solidFill>
                <a:latin typeface="EB Garamond"/>
                <a:ea typeface="EB Garamond"/>
                <a:cs typeface="EB Garamond"/>
                <a:sym typeface="EB Garamond"/>
              </a:rPr>
              <a:t> (Brett)</a:t>
            </a:r>
            <a:endParaRPr sz="1400" b="0" i="0" u="none" strike="noStrike" cap="none">
              <a:solidFill>
                <a:srgbClr val="000000"/>
              </a:solidFill>
              <a:latin typeface="EB Garamond"/>
              <a:ea typeface="EB Garamond"/>
              <a:cs typeface="EB Garamond"/>
              <a:sym typeface="EB Garamond"/>
            </a:endParaRPr>
          </a:p>
        </p:txBody>
      </p:sp>
      <p:sp>
        <p:nvSpPr>
          <p:cNvPr id="513" name="Google Shape;513;p14"/>
          <p:cNvSpPr txBox="1"/>
          <p:nvPr/>
        </p:nvSpPr>
        <p:spPr>
          <a:xfrm>
            <a:off x="584777" y="-25472"/>
            <a:ext cx="7599456" cy="70788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Band-aid</a:t>
            </a:r>
            <a:endParaRPr sz="1400" b="0" i="0" u="none" strike="noStrike" cap="none">
              <a:solidFill>
                <a:srgbClr val="000000"/>
              </a:solidFill>
              <a:latin typeface="EB Garamond"/>
              <a:ea typeface="EB Garamond"/>
              <a:cs typeface="EB Garamond"/>
              <a:sym typeface="EB Garamond"/>
            </a:endParaRPr>
          </a:p>
        </p:txBody>
      </p:sp>
      <p:sp>
        <p:nvSpPr>
          <p:cNvPr id="514" name="Google Shape;514;p14"/>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515" name="Google Shape;515;p14"/>
          <p:cNvSpPr/>
          <p:nvPr/>
        </p:nvSpPr>
        <p:spPr>
          <a:xfrm>
            <a:off x="10246548" y="3747227"/>
            <a:ext cx="1710000" cy="708000"/>
          </a:xfrm>
          <a:prstGeom prst="rect">
            <a:avLst/>
          </a:prstGeom>
          <a:noFill/>
          <a:ln>
            <a:noFill/>
          </a:ln>
        </p:spPr>
        <p:txBody>
          <a:bodyPr spcFirstLastPara="1" wrap="square" lIns="91425" tIns="45700" rIns="91425" bIns="45700" anchor="t" anchorCtr="0">
            <a:sp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1</a:t>
            </a:r>
            <a:r>
              <a:rPr lang="en-GB" sz="2000" b="0" i="0" u="none" strike="noStrike" cap="none">
                <a:solidFill>
                  <a:srgbClr val="002060"/>
                </a:solidFill>
                <a:latin typeface="EB Garamond"/>
                <a:ea typeface="EB Garamond"/>
                <a:cs typeface="EB Garamond"/>
                <a:sym typeface="EB Garamond"/>
              </a:rPr>
              <a:t>5 µg/L</a:t>
            </a:r>
            <a:endParaRPr sz="1400" b="0" i="0" u="none" strike="noStrike" cap="none">
              <a:solidFill>
                <a:srgbClr val="000000"/>
              </a:solidFill>
              <a:latin typeface="EB Garamond"/>
              <a:ea typeface="EB Garamond"/>
              <a:cs typeface="EB Garamond"/>
              <a:sym typeface="EB Garamond"/>
            </a:endParaRPr>
          </a:p>
        </p:txBody>
      </p:sp>
      <p:sp>
        <p:nvSpPr>
          <p:cNvPr id="516" name="Google Shape;516;p14"/>
          <p:cNvSpPr/>
          <p:nvPr/>
        </p:nvSpPr>
        <p:spPr>
          <a:xfrm>
            <a:off x="789471" y="1002700"/>
            <a:ext cx="2356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rgbClr val="002060"/>
                </a:solidFill>
                <a:latin typeface="EB Garamond"/>
                <a:ea typeface="EB Garamond"/>
                <a:cs typeface="EB Garamond"/>
                <a:sym typeface="EB Garamond"/>
              </a:rPr>
              <a:t>4-EP</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Phenols</a:t>
            </a:r>
            <a:endParaRPr sz="1800" b="0" i="0" u="none" strike="noStrike" cap="none">
              <a:solidFill>
                <a:srgbClr val="002060"/>
              </a:solidFill>
              <a:latin typeface="EB Garamond"/>
              <a:ea typeface="EB Garamond"/>
              <a:cs typeface="EB Garamond"/>
              <a:sym typeface="EB Garamond"/>
            </a:endParaRPr>
          </a:p>
        </p:txBody>
      </p:sp>
      <p:sp>
        <p:nvSpPr>
          <p:cNvPr id="517" name="Google Shape;517;p14"/>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Managing residual sugar and yeast nutrients, SO</a:t>
            </a:r>
            <a:r>
              <a:rPr lang="en-GB" sz="2500" b="1" baseline="-25000">
                <a:solidFill>
                  <a:srgbClr val="002060"/>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518" name="Google Shape;518;p14"/>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519" name="Google Shape;519;p14"/>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Fermentation, b</a:t>
            </a:r>
            <a:r>
              <a:rPr lang="en-GB" sz="2500" b="1" i="0" u="none" strike="noStrike" cap="none">
                <a:solidFill>
                  <a:srgbClr val="002060"/>
                </a:solidFill>
                <a:latin typeface="EB Garamond"/>
                <a:ea typeface="EB Garamond"/>
                <a:cs typeface="EB Garamond"/>
                <a:sym typeface="EB Garamond"/>
              </a:rPr>
              <a:t>arrel, bottle</a:t>
            </a:r>
            <a:endParaRPr sz="2500" b="1" baseline="-25000">
              <a:solidFill>
                <a:srgbClr val="002060"/>
              </a:solidFill>
              <a:latin typeface="EB Garamond"/>
              <a:ea typeface="EB Garamond"/>
              <a:cs typeface="EB Garamond"/>
              <a:sym typeface="EB Garamond"/>
            </a:endParaRPr>
          </a:p>
        </p:txBody>
      </p:sp>
      <p:pic>
        <p:nvPicPr>
          <p:cNvPr id="520" name="Google Shape;520;p14"/>
          <p:cNvPicPr preferRelativeResize="0"/>
          <p:nvPr/>
        </p:nvPicPr>
        <p:blipFill rotWithShape="1">
          <a:blip r:embed="rId3">
            <a:alphaModFix/>
          </a:blip>
          <a:srcRect/>
          <a:stretch/>
        </p:blipFill>
        <p:spPr>
          <a:xfrm>
            <a:off x="11056855" y="2193536"/>
            <a:ext cx="585000" cy="1580590"/>
          </a:xfrm>
          <a:prstGeom prst="rect">
            <a:avLst/>
          </a:prstGeom>
          <a:noFill/>
          <a:ln>
            <a:noFill/>
          </a:ln>
        </p:spPr>
      </p:pic>
      <p:sp>
        <p:nvSpPr>
          <p:cNvPr id="521" name="Google Shape;521;p14"/>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522" name="Google Shape;522;p14"/>
          <p:cNvPicPr preferRelativeResize="0"/>
          <p:nvPr/>
        </p:nvPicPr>
        <p:blipFill>
          <a:blip r:embed="rId4">
            <a:alphaModFix/>
          </a:blip>
          <a:stretch>
            <a:fillRect/>
          </a:stretch>
        </p:blipFill>
        <p:spPr>
          <a:xfrm>
            <a:off x="10784300" y="744775"/>
            <a:ext cx="1358400" cy="1358400"/>
          </a:xfrm>
          <a:prstGeom prst="rect">
            <a:avLst/>
          </a:prstGeom>
          <a:noFill/>
          <a:ln>
            <a:noFill/>
          </a:ln>
        </p:spPr>
      </p:pic>
      <p:graphicFrame>
        <p:nvGraphicFramePr>
          <p:cNvPr id="523" name="Google Shape;523;p14"/>
          <p:cNvGraphicFramePr/>
          <p:nvPr/>
        </p:nvGraphicFramePr>
        <p:xfrm>
          <a:off x="10821400" y="4537800"/>
          <a:ext cx="1370600" cy="2205990"/>
        </p:xfrm>
        <a:graphic>
          <a:graphicData uri="http://schemas.openxmlformats.org/drawingml/2006/table">
            <a:tbl>
              <a:tblPr>
                <a:noFill/>
                <a:tableStyleId>{E059E3A5-5BE0-449D-9A0C-67D833C947DF}</a:tableStyleId>
              </a:tblPr>
              <a:tblGrid>
                <a:gridCol w="257150">
                  <a:extLst>
                    <a:ext uri="{9D8B030D-6E8A-4147-A177-3AD203B41FA5}">
                      <a16:colId xmlns:a16="http://schemas.microsoft.com/office/drawing/2014/main" val="20000"/>
                    </a:ext>
                  </a:extLst>
                </a:gridCol>
                <a:gridCol w="111345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4:0"/>
                      </a:ext>
                    </a:extLst>
                  </a:tcPr>
                </a:tc>
                <a:tc>
                  <a:txBody>
                    <a:bodyPr/>
                    <a:lstStyle/>
                    <a:p>
                      <a:pPr marL="0" lvl="0" indent="0" algn="l" rtl="0">
                        <a:lnSpc>
                          <a:spcPct val="115000"/>
                        </a:lnSpc>
                        <a:spcBef>
                          <a:spcPts val="0"/>
                        </a:spcBef>
                        <a:spcAft>
                          <a:spcPts val="0"/>
                        </a:spcAft>
                        <a:buNone/>
                      </a:pPr>
                      <a:r>
                        <a:rPr lang="en-GB" sz="1000"/>
                        <a:t>Smoke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5:0"/>
                      </a:ext>
                    </a:extLst>
                  </a:tcPr>
                </a:tc>
                <a:tc>
                  <a:txBody>
                    <a:bodyPr/>
                    <a:lstStyle/>
                    <a:p>
                      <a:pPr marL="0" lvl="0" indent="0" algn="l" rtl="0">
                        <a:lnSpc>
                          <a:spcPct val="115000"/>
                        </a:lnSpc>
                        <a:spcBef>
                          <a:spcPts val="0"/>
                        </a:spcBef>
                        <a:spcAft>
                          <a:spcPts val="0"/>
                        </a:spcAft>
                        <a:buNone/>
                      </a:pPr>
                      <a:r>
                        <a:rPr lang="en-GB" sz="1000"/>
                        <a:t>Band-aid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6: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23: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931eb48084_0_6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a:t>Yeast types</a:t>
            </a:r>
            <a:endParaRPr/>
          </a:p>
        </p:txBody>
      </p:sp>
      <p:sp>
        <p:nvSpPr>
          <p:cNvPr id="530" name="Google Shape;530;g2931eb48084_0_6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GB"/>
              <a:t>Saccharomyces Cerevisiae</a:t>
            </a:r>
            <a:endParaRPr/>
          </a:p>
          <a:p>
            <a:pPr marL="0" lvl="0" indent="0" algn="l" rtl="0">
              <a:lnSpc>
                <a:spcPct val="90000"/>
              </a:lnSpc>
              <a:spcBef>
                <a:spcPts val="1000"/>
              </a:spcBef>
              <a:spcAft>
                <a:spcPts val="0"/>
              </a:spcAft>
              <a:buSzPts val="1800"/>
              <a:buNone/>
            </a:pPr>
            <a:r>
              <a:rPr lang="en-GB"/>
              <a:t>Brettanomyces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d9b65f056b_0_1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Phenolics </a:t>
            </a:r>
            <a:endParaRPr/>
          </a:p>
        </p:txBody>
      </p:sp>
      <p:sp>
        <p:nvSpPr>
          <p:cNvPr id="537" name="Google Shape;537;g2d9b65f056b_0_1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38" name="Google Shape;538;g2d9b65f056b_0_17"/>
          <p:cNvPicPr preferRelativeResize="0"/>
          <p:nvPr/>
        </p:nvPicPr>
        <p:blipFill rotWithShape="1">
          <a:blip r:embed="rId3">
            <a:alphaModFix/>
          </a:blip>
          <a:srcRect/>
          <a:stretch/>
        </p:blipFill>
        <p:spPr>
          <a:xfrm>
            <a:off x="378918" y="2638684"/>
            <a:ext cx="1460300" cy="3945523"/>
          </a:xfrm>
          <a:prstGeom prst="rect">
            <a:avLst/>
          </a:prstGeom>
          <a:noFill/>
          <a:ln>
            <a:noFill/>
          </a:ln>
        </p:spPr>
      </p:pic>
      <p:pic>
        <p:nvPicPr>
          <p:cNvPr id="539" name="Google Shape;539;g2d9b65f056b_0_17"/>
          <p:cNvPicPr preferRelativeResize="0"/>
          <p:nvPr/>
        </p:nvPicPr>
        <p:blipFill>
          <a:blip r:embed="rId4">
            <a:alphaModFix/>
          </a:blip>
          <a:stretch>
            <a:fillRect/>
          </a:stretch>
        </p:blipFill>
        <p:spPr>
          <a:xfrm>
            <a:off x="5334000" y="0"/>
            <a:ext cx="6858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9ed49aaabc_0_127"/>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546" name="Google Shape;546;g29ed49aaabc_0_127"/>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547" name="Google Shape;547;g29ed49aaabc_0_127"/>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ccb7691fbf_0_17"/>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583" name="Google Shape;583;g2ccb7691fbf_0_17"/>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584" name="Google Shape;584;g2ccb7691fbf_0_17"/>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Basmati rice</a:t>
            </a:r>
            <a:endParaRPr sz="1400" b="0" i="0" u="none" strike="noStrike" cap="none">
              <a:solidFill>
                <a:srgbClr val="000000"/>
              </a:solidFill>
              <a:latin typeface="EB Garamond"/>
              <a:ea typeface="EB Garamond"/>
              <a:cs typeface="EB Garamond"/>
              <a:sym typeface="EB Garamond"/>
            </a:endParaRPr>
          </a:p>
        </p:txBody>
      </p:sp>
      <p:pic>
        <p:nvPicPr>
          <p:cNvPr id="585" name="Google Shape;585;g2ccb7691fbf_0_17" title="basmati rice.png"/>
          <p:cNvPicPr preferRelativeResize="0"/>
          <p:nvPr/>
        </p:nvPicPr>
        <p:blipFill>
          <a:blip r:embed="rId3">
            <a:alphaModFix/>
          </a:blip>
          <a:stretch>
            <a:fillRect/>
          </a:stretch>
        </p:blipFill>
        <p:spPr>
          <a:xfrm>
            <a:off x="10626310" y="776674"/>
            <a:ext cx="1525349" cy="1525327"/>
          </a:xfrm>
          <a:prstGeom prst="rect">
            <a:avLst/>
          </a:prstGeom>
          <a:noFill/>
          <a:ln>
            <a:noFill/>
          </a:ln>
        </p:spPr>
      </p:pic>
      <p:pic>
        <p:nvPicPr>
          <p:cNvPr id="586" name="Google Shape;586;g2ccb7691fbf_0_17" title="Chart"/>
          <p:cNvPicPr preferRelativeResize="0"/>
          <p:nvPr/>
        </p:nvPicPr>
        <p:blipFill>
          <a:blip r:embed="rId4">
            <a:alphaModFix/>
          </a:blip>
          <a:stretch>
            <a:fillRect/>
          </a:stretch>
        </p:blipFill>
        <p:spPr>
          <a:xfrm>
            <a:off x="737400" y="860400"/>
            <a:ext cx="9674199" cy="59818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7ee36e81ad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593" name="Google Shape;593;g37ee36e81ad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594" name="Google Shape;594;g37ee36e81ad_0_0"/>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Mousiness</a:t>
            </a:r>
            <a:endParaRPr sz="1400" b="0" i="0" u="none" strike="noStrike" cap="none">
              <a:solidFill>
                <a:srgbClr val="000000"/>
              </a:solidFill>
              <a:latin typeface="EB Garamond"/>
              <a:ea typeface="EB Garamond"/>
              <a:cs typeface="EB Garamond"/>
              <a:sym typeface="EB Garamond"/>
            </a:endParaRPr>
          </a:p>
        </p:txBody>
      </p:sp>
      <p:sp>
        <p:nvSpPr>
          <p:cNvPr id="595" name="Google Shape;595;g37ee36e81ad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Basmati rice</a:t>
            </a:r>
            <a:endParaRPr sz="1400" b="0" i="0" u="none" strike="noStrike" cap="none">
              <a:solidFill>
                <a:srgbClr val="000000"/>
              </a:solidFill>
              <a:latin typeface="EB Garamond"/>
              <a:ea typeface="EB Garamond"/>
              <a:cs typeface="EB Garamond"/>
              <a:sym typeface="EB Garamond"/>
            </a:endParaRPr>
          </a:p>
        </p:txBody>
      </p:sp>
      <p:sp>
        <p:nvSpPr>
          <p:cNvPr id="596" name="Google Shape;596;g37ee36e81ad_0_0"/>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597" name="Google Shape;597;g37ee36e81ad_0_0"/>
          <p:cNvSpPr/>
          <p:nvPr/>
        </p:nvSpPr>
        <p:spPr>
          <a:xfrm>
            <a:off x="10246548" y="35948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5 µg</a:t>
            </a:r>
            <a:r>
              <a:rPr lang="en-GB" sz="2000" b="0" i="0" u="none" strike="noStrike" cap="none">
                <a:solidFill>
                  <a:srgbClr val="002060"/>
                </a:solidFill>
                <a:latin typeface="EB Garamond"/>
                <a:ea typeface="EB Garamond"/>
                <a:cs typeface="EB Garamond"/>
                <a:sym typeface="EB Garamond"/>
              </a:rPr>
              <a:t>/L</a:t>
            </a:r>
            <a:endParaRPr sz="1400" b="0" i="0" u="none" strike="noStrike" cap="none">
              <a:solidFill>
                <a:srgbClr val="000000"/>
              </a:solidFill>
              <a:latin typeface="EB Garamond"/>
              <a:ea typeface="EB Garamond"/>
              <a:cs typeface="EB Garamond"/>
              <a:sym typeface="EB Garamond"/>
            </a:endParaRPr>
          </a:p>
        </p:txBody>
      </p:sp>
      <p:sp>
        <p:nvSpPr>
          <p:cNvPr id="598" name="Google Shape;598;g37ee36e81ad_0_0"/>
          <p:cNvSpPr/>
          <p:nvPr/>
        </p:nvSpPr>
        <p:spPr>
          <a:xfrm>
            <a:off x="789476" y="1002825"/>
            <a:ext cx="269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ATHP</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pyridines</a:t>
            </a:r>
            <a:endParaRPr sz="1800" b="0" i="0" u="none" strike="noStrike" cap="none">
              <a:solidFill>
                <a:srgbClr val="002060"/>
              </a:solidFill>
              <a:latin typeface="EB Garamond"/>
              <a:ea typeface="EB Garamond"/>
              <a:cs typeface="EB Garamond"/>
              <a:sym typeface="EB Garamond"/>
            </a:endParaRPr>
          </a:p>
        </p:txBody>
      </p:sp>
      <p:sp>
        <p:nvSpPr>
          <p:cNvPr id="599" name="Google Shape;599;g37ee36e81ad_0_0"/>
          <p:cNvSpPr txBox="1"/>
          <p:nvPr/>
        </p:nvSpPr>
        <p:spPr>
          <a:xfrm>
            <a:off x="789450" y="4953075"/>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SO</a:t>
            </a:r>
            <a:r>
              <a:rPr lang="en-GB" sz="2500" b="1" baseline="-25000">
                <a:solidFill>
                  <a:srgbClr val="002060"/>
                </a:solidFill>
                <a:latin typeface="EB Garamond"/>
                <a:ea typeface="EB Garamond"/>
                <a:cs typeface="EB Garamond"/>
                <a:sym typeface="EB Garamond"/>
              </a:rPr>
              <a:t>2</a:t>
            </a:r>
            <a:r>
              <a:rPr lang="en-GB" sz="2500" b="1">
                <a:solidFill>
                  <a:srgbClr val="002060"/>
                </a:solidFill>
                <a:latin typeface="EB Garamond"/>
                <a:ea typeface="EB Garamond"/>
                <a:cs typeface="EB Garamond"/>
                <a:sym typeface="EB Garamond"/>
              </a:rPr>
              <a:t>, cultured yeast/bacteria, low oxygen</a:t>
            </a:r>
            <a:endParaRPr sz="2500" b="1">
              <a:solidFill>
                <a:srgbClr val="002060"/>
              </a:solidFill>
              <a:latin typeface="EB Garamond"/>
              <a:ea typeface="EB Garamond"/>
              <a:cs typeface="EB Garamond"/>
              <a:sym typeface="EB Garamond"/>
            </a:endParaRPr>
          </a:p>
        </p:txBody>
      </p:sp>
      <p:sp>
        <p:nvSpPr>
          <p:cNvPr id="600" name="Google Shape;600;g37ee36e81ad_0_0"/>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601" name="Google Shape;601;g37ee36e81ad_0_0"/>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sp>
        <p:nvSpPr>
          <p:cNvPr id="602" name="Google Shape;602;g37ee36e81ad_0_0"/>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Lactic acid bacteria</a:t>
            </a:r>
            <a:endParaRPr sz="2500" b="1" baseline="-25000">
              <a:solidFill>
                <a:srgbClr val="002060"/>
              </a:solidFill>
              <a:latin typeface="EB Garamond"/>
              <a:ea typeface="EB Garamond"/>
              <a:cs typeface="EB Garamond"/>
              <a:sym typeface="EB Garamond"/>
            </a:endParaRPr>
          </a:p>
        </p:txBody>
      </p:sp>
      <p:graphicFrame>
        <p:nvGraphicFramePr>
          <p:cNvPr id="603" name="Google Shape;603;g37ee36e81ad_0_0"/>
          <p:cNvGraphicFramePr/>
          <p:nvPr/>
        </p:nvGraphicFramePr>
        <p:xfrm>
          <a:off x="10851300" y="4537800"/>
          <a:ext cx="1340700" cy="2154555"/>
        </p:xfrm>
        <a:graphic>
          <a:graphicData uri="http://schemas.openxmlformats.org/drawingml/2006/table">
            <a:tbl>
              <a:tblPr>
                <a:noFill/>
                <a:tableStyleId>{E059E3A5-5BE0-449D-9A0C-67D833C947DF}</a:tableStyleId>
              </a:tblPr>
              <a:tblGrid>
                <a:gridCol w="257150">
                  <a:extLst>
                    <a:ext uri="{9D8B030D-6E8A-4147-A177-3AD203B41FA5}">
                      <a16:colId xmlns:a16="http://schemas.microsoft.com/office/drawing/2014/main" val="20000"/>
                    </a:ext>
                  </a:extLst>
                </a:gridCol>
                <a:gridCol w="108355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4:0"/>
                      </a:ext>
                    </a:extLst>
                  </a:tcPr>
                </a:tc>
                <a:tc>
                  <a:txBody>
                    <a:bodyPr/>
                    <a:lstStyle/>
                    <a:p>
                      <a:pPr marL="0" lvl="0" indent="0" algn="l" rtl="0">
                        <a:lnSpc>
                          <a:spcPct val="115000"/>
                        </a:lnSpc>
                        <a:spcBef>
                          <a:spcPts val="0"/>
                        </a:spcBef>
                        <a:spcAft>
                          <a:spcPts val="0"/>
                        </a:spcAft>
                        <a:buNone/>
                      </a:pPr>
                      <a:r>
                        <a:rPr lang="en-GB" sz="1000"/>
                        <a:t>Smoke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5:0"/>
                      </a:ext>
                    </a:extLst>
                  </a:tcPr>
                </a:tc>
                <a:tc>
                  <a:txBody>
                    <a:bodyPr/>
                    <a:lstStyle/>
                    <a:p>
                      <a:pPr marL="0" lvl="0" indent="0" algn="l" rtl="0">
                        <a:lnSpc>
                          <a:spcPct val="115000"/>
                        </a:lnSpc>
                        <a:spcBef>
                          <a:spcPts val="0"/>
                        </a:spcBef>
                        <a:spcAft>
                          <a:spcPts val="0"/>
                        </a:spcAft>
                        <a:buNone/>
                      </a:pPr>
                      <a:r>
                        <a:rPr lang="en-GB" sz="1000"/>
                        <a:t>Band-aid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6:0"/>
                      </a:ext>
                    </a:extLst>
                  </a:tcPr>
                </a:tc>
                <a:tc>
                  <a:txBody>
                    <a:bodyPr/>
                    <a:lstStyle/>
                    <a:p>
                      <a:pPr marL="0" lvl="0" indent="0" algn="l" rtl="0">
                        <a:lnSpc>
                          <a:spcPct val="115000"/>
                        </a:lnSpc>
                        <a:spcBef>
                          <a:spcPts val="0"/>
                        </a:spcBef>
                        <a:spcAft>
                          <a:spcPts val="0"/>
                        </a:spcAft>
                        <a:buNone/>
                      </a:pPr>
                      <a:r>
                        <a:rPr lang="en-GB" sz="1000"/>
                        <a:t>Basmati rice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03:9:1"/>
                      </a:ext>
                    </a:extLst>
                  </a:tcPr>
                </a:tc>
                <a:extLst>
                  <a:ext uri="{0D108BD9-81ED-4DB2-BD59-A6C34878D82A}">
                    <a16:rowId xmlns:a16="http://schemas.microsoft.com/office/drawing/2014/main" val="10009"/>
                  </a:ext>
                </a:extLst>
              </a:tr>
            </a:tbl>
          </a:graphicData>
        </a:graphic>
      </p:graphicFrame>
      <p:pic>
        <p:nvPicPr>
          <p:cNvPr id="604" name="Google Shape;604;g37ee36e81ad_0_0" title="ATHP.png"/>
          <p:cNvPicPr preferRelativeResize="0"/>
          <p:nvPr/>
        </p:nvPicPr>
        <p:blipFill>
          <a:blip r:embed="rId3">
            <a:alphaModFix/>
          </a:blip>
          <a:stretch>
            <a:fillRect/>
          </a:stretch>
        </p:blipFill>
        <p:spPr>
          <a:xfrm>
            <a:off x="10719299" y="2298350"/>
            <a:ext cx="1340700" cy="1115492"/>
          </a:xfrm>
          <a:prstGeom prst="rect">
            <a:avLst/>
          </a:prstGeom>
          <a:noFill/>
          <a:ln>
            <a:noFill/>
          </a:ln>
        </p:spPr>
      </p:pic>
      <p:pic>
        <p:nvPicPr>
          <p:cNvPr id="605" name="Google Shape;605;g37ee36e81ad_0_0" title="basmati rice.png"/>
          <p:cNvPicPr preferRelativeResize="0"/>
          <p:nvPr/>
        </p:nvPicPr>
        <p:blipFill>
          <a:blip r:embed="rId4">
            <a:alphaModFix/>
          </a:blip>
          <a:stretch>
            <a:fillRect/>
          </a:stretch>
        </p:blipFill>
        <p:spPr>
          <a:xfrm>
            <a:off x="10626310" y="776674"/>
            <a:ext cx="1525349" cy="152532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9ed49aaabc_0_134"/>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612" name="Google Shape;612;g29ed49aaabc_0_134"/>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8</a:t>
            </a:r>
            <a:endParaRPr sz="1400" b="0" i="0" u="none" strike="noStrike" cap="none">
              <a:solidFill>
                <a:srgbClr val="000000"/>
              </a:solidFill>
              <a:latin typeface="EB Garamond"/>
              <a:ea typeface="EB Garamond"/>
              <a:cs typeface="EB Garamond"/>
              <a:sym typeface="EB Garamond"/>
            </a:endParaRPr>
          </a:p>
        </p:txBody>
      </p:sp>
      <p:sp>
        <p:nvSpPr>
          <p:cNvPr id="613" name="Google Shape;613;g29ed49aaabc_0_134"/>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cb29186184_0_363"/>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620" name="Google Shape;620;g2cb29186184_0_363"/>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8</a:t>
            </a:r>
            <a:endParaRPr sz="1400" b="0" i="0" u="none" strike="noStrike" cap="none">
              <a:solidFill>
                <a:srgbClr val="000000"/>
              </a:solidFill>
              <a:latin typeface="EB Garamond"/>
              <a:ea typeface="EB Garamond"/>
              <a:cs typeface="EB Garamond"/>
              <a:sym typeface="EB Garamond"/>
            </a:endParaRPr>
          </a:p>
        </p:txBody>
      </p:sp>
      <p:sp>
        <p:nvSpPr>
          <p:cNvPr id="621" name="Google Shape;621;g2cb29186184_0_363"/>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Vinegar </a:t>
            </a:r>
            <a:endParaRPr sz="1400" b="0" i="0" u="none" strike="noStrike" cap="none">
              <a:solidFill>
                <a:srgbClr val="000000"/>
              </a:solidFill>
              <a:latin typeface="EB Garamond"/>
              <a:ea typeface="EB Garamond"/>
              <a:cs typeface="EB Garamond"/>
              <a:sym typeface="EB Garamond"/>
            </a:endParaRPr>
          </a:p>
        </p:txBody>
      </p:sp>
      <p:pic>
        <p:nvPicPr>
          <p:cNvPr id="622" name="Google Shape;622;g2cb29186184_0_363" title="Chart"/>
          <p:cNvPicPr preferRelativeResize="0"/>
          <p:nvPr/>
        </p:nvPicPr>
        <p:blipFill>
          <a:blip r:embed="rId3">
            <a:alphaModFix/>
          </a:blip>
          <a:stretch>
            <a:fillRect/>
          </a:stretch>
        </p:blipFill>
        <p:spPr>
          <a:xfrm>
            <a:off x="737400" y="860400"/>
            <a:ext cx="9699600" cy="5997601"/>
          </a:xfrm>
          <a:prstGeom prst="rect">
            <a:avLst/>
          </a:prstGeom>
          <a:noFill/>
          <a:ln>
            <a:noFill/>
          </a:ln>
        </p:spPr>
      </p:pic>
      <p:pic>
        <p:nvPicPr>
          <p:cNvPr id="623" name="Google Shape;623;g2cb29186184_0_363"/>
          <p:cNvPicPr preferRelativeResize="0"/>
          <p:nvPr/>
        </p:nvPicPr>
        <p:blipFill>
          <a:blip r:embed="rId4">
            <a:alphaModFix/>
          </a:blip>
          <a:stretch>
            <a:fillRect/>
          </a:stretch>
        </p:blipFill>
        <p:spPr>
          <a:xfrm>
            <a:off x="10591050" y="729400"/>
            <a:ext cx="1441700" cy="1441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172be259cc4_0_7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630" name="Google Shape;630;g172be259cc4_0_7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8</a:t>
            </a:r>
            <a:endParaRPr sz="1400" b="0" i="0" u="none" strike="noStrike" cap="none">
              <a:solidFill>
                <a:srgbClr val="000000"/>
              </a:solidFill>
              <a:latin typeface="EB Garamond"/>
              <a:ea typeface="EB Garamond"/>
              <a:cs typeface="EB Garamond"/>
              <a:sym typeface="EB Garamond"/>
            </a:endParaRPr>
          </a:p>
        </p:txBody>
      </p:sp>
      <p:sp>
        <p:nvSpPr>
          <p:cNvPr id="631" name="Google Shape;631;g172be259cc4_0_71"/>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Volatile acidity</a:t>
            </a:r>
            <a:endParaRPr sz="1400" b="0" i="0" u="none" strike="noStrike" cap="none">
              <a:solidFill>
                <a:srgbClr val="000000"/>
              </a:solidFill>
              <a:latin typeface="EB Garamond"/>
              <a:ea typeface="EB Garamond"/>
              <a:cs typeface="EB Garamond"/>
              <a:sym typeface="EB Garamond"/>
            </a:endParaRPr>
          </a:p>
        </p:txBody>
      </p:sp>
      <p:sp>
        <p:nvSpPr>
          <p:cNvPr id="632" name="Google Shape;632;g172be259cc4_0_7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Vinegar</a:t>
            </a:r>
            <a:endParaRPr sz="1400" b="0" i="0" u="none" strike="noStrike" cap="none">
              <a:solidFill>
                <a:srgbClr val="000000"/>
              </a:solidFill>
              <a:latin typeface="EB Garamond"/>
              <a:ea typeface="EB Garamond"/>
              <a:cs typeface="EB Garamond"/>
              <a:sym typeface="EB Garamond"/>
            </a:endParaRPr>
          </a:p>
        </p:txBody>
      </p:sp>
      <p:sp>
        <p:nvSpPr>
          <p:cNvPr id="633" name="Google Shape;633;g172be259cc4_0_71"/>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634" name="Google Shape;634;g172be259cc4_0_71"/>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Managing oxygen</a:t>
            </a:r>
            <a:endParaRPr sz="1400" b="0" i="0" u="none" strike="noStrike" cap="none">
              <a:solidFill>
                <a:srgbClr val="000000"/>
              </a:solidFill>
              <a:latin typeface="EB Garamond"/>
              <a:ea typeface="EB Garamond"/>
              <a:cs typeface="EB Garamond"/>
              <a:sym typeface="EB Garamond"/>
            </a:endParaRPr>
          </a:p>
        </p:txBody>
      </p:sp>
      <p:sp>
        <p:nvSpPr>
          <p:cNvPr id="635" name="Google Shape;635;g172be259cc4_0_71"/>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636" name="Google Shape;636;g172be259cc4_0_71"/>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Acetic acid bacteria</a:t>
            </a:r>
            <a:endParaRPr sz="1400" b="0" i="0" u="none" strike="noStrike" cap="none">
              <a:solidFill>
                <a:srgbClr val="000000"/>
              </a:solidFill>
              <a:latin typeface="EB Garamond"/>
              <a:ea typeface="EB Garamond"/>
              <a:cs typeface="EB Garamond"/>
              <a:sym typeface="EB Garamond"/>
            </a:endParaRPr>
          </a:p>
        </p:txBody>
      </p:sp>
      <p:sp>
        <p:nvSpPr>
          <p:cNvPr id="637" name="Google Shape;637;g172be259cc4_0_71"/>
          <p:cNvSpPr/>
          <p:nvPr/>
        </p:nvSpPr>
        <p:spPr>
          <a:xfrm>
            <a:off x="10246548" y="35948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150</a:t>
            </a:r>
            <a:r>
              <a:rPr lang="en-GB" sz="2000" b="0" i="0" u="none" strike="noStrike" cap="none">
                <a:solidFill>
                  <a:srgbClr val="002060"/>
                </a:solidFill>
                <a:latin typeface="EB Garamond"/>
                <a:ea typeface="EB Garamond"/>
                <a:cs typeface="EB Garamond"/>
                <a:sym typeface="EB Garamond"/>
              </a:rPr>
              <a:t> mg/L</a:t>
            </a:r>
            <a:endParaRPr sz="1400" b="0" i="0" u="none" strike="noStrike" cap="none">
              <a:solidFill>
                <a:srgbClr val="000000"/>
              </a:solidFill>
              <a:latin typeface="EB Garamond"/>
              <a:ea typeface="EB Garamond"/>
              <a:cs typeface="EB Garamond"/>
              <a:sym typeface="EB Garamond"/>
            </a:endParaRPr>
          </a:p>
        </p:txBody>
      </p:sp>
      <p:sp>
        <p:nvSpPr>
          <p:cNvPr id="638" name="Google Shape;638;g172be259cc4_0_71"/>
          <p:cNvSpPr/>
          <p:nvPr/>
        </p:nvSpPr>
        <p:spPr>
          <a:xfrm>
            <a:off x="789475" y="1015563"/>
            <a:ext cx="3135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a</a:t>
            </a:r>
            <a:r>
              <a:rPr lang="en-GB" sz="1800" b="0" i="1" u="none" strike="noStrike" cap="none">
                <a:solidFill>
                  <a:srgbClr val="002060"/>
                </a:solidFill>
                <a:latin typeface="EB Garamond"/>
                <a:ea typeface="EB Garamond"/>
                <a:cs typeface="EB Garamond"/>
                <a:sym typeface="EB Garamond"/>
              </a:rPr>
              <a:t>cetic acid</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Acids</a:t>
            </a:r>
            <a:endParaRPr sz="1800" b="0" i="0" u="none" strike="noStrike" cap="none">
              <a:solidFill>
                <a:srgbClr val="002060"/>
              </a:solidFill>
              <a:latin typeface="EB Garamond"/>
              <a:ea typeface="EB Garamond"/>
              <a:cs typeface="EB Garamond"/>
              <a:sym typeface="EB Garamond"/>
            </a:endParaRPr>
          </a:p>
        </p:txBody>
      </p:sp>
      <p:pic>
        <p:nvPicPr>
          <p:cNvPr id="639" name="Google Shape;639;g172be259cc4_0_71"/>
          <p:cNvPicPr preferRelativeResize="0"/>
          <p:nvPr/>
        </p:nvPicPr>
        <p:blipFill rotWithShape="1">
          <a:blip r:embed="rId3">
            <a:alphaModFix/>
          </a:blip>
          <a:srcRect/>
          <a:stretch/>
        </p:blipFill>
        <p:spPr>
          <a:xfrm>
            <a:off x="10626846" y="2286996"/>
            <a:ext cx="1320223" cy="1137149"/>
          </a:xfrm>
          <a:prstGeom prst="rect">
            <a:avLst/>
          </a:prstGeom>
          <a:noFill/>
          <a:ln>
            <a:noFill/>
          </a:ln>
        </p:spPr>
      </p:pic>
      <p:sp>
        <p:nvSpPr>
          <p:cNvPr id="640" name="Google Shape;640;g172be259cc4_0_71"/>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641" name="Google Shape;641;g172be259cc4_0_71"/>
          <p:cNvPicPr preferRelativeResize="0"/>
          <p:nvPr/>
        </p:nvPicPr>
        <p:blipFill>
          <a:blip r:embed="rId4">
            <a:alphaModFix/>
          </a:blip>
          <a:stretch>
            <a:fillRect/>
          </a:stretch>
        </p:blipFill>
        <p:spPr>
          <a:xfrm>
            <a:off x="10591050" y="729400"/>
            <a:ext cx="1441700" cy="1441700"/>
          </a:xfrm>
          <a:prstGeom prst="rect">
            <a:avLst/>
          </a:prstGeom>
          <a:noFill/>
          <a:ln>
            <a:noFill/>
          </a:ln>
        </p:spPr>
      </p:pic>
      <p:graphicFrame>
        <p:nvGraphicFramePr>
          <p:cNvPr id="642" name="Google Shape;642;g172be259cc4_0_71"/>
          <p:cNvGraphicFramePr/>
          <p:nvPr/>
        </p:nvGraphicFramePr>
        <p:xfrm>
          <a:off x="10852700" y="4537800"/>
          <a:ext cx="1339300" cy="2103120"/>
        </p:xfrm>
        <a:graphic>
          <a:graphicData uri="http://schemas.openxmlformats.org/drawingml/2006/table">
            <a:tbl>
              <a:tblPr>
                <a:noFill/>
                <a:tableStyleId>{E059E3A5-5BE0-449D-9A0C-67D833C947DF}</a:tableStyleId>
              </a:tblPr>
              <a:tblGrid>
                <a:gridCol w="257150">
                  <a:extLst>
                    <a:ext uri="{9D8B030D-6E8A-4147-A177-3AD203B41FA5}">
                      <a16:colId xmlns:a16="http://schemas.microsoft.com/office/drawing/2014/main" val="20000"/>
                    </a:ext>
                  </a:extLst>
                </a:gridCol>
                <a:gridCol w="108215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4:0"/>
                      </a:ext>
                    </a:extLst>
                  </a:tcPr>
                </a:tc>
                <a:tc>
                  <a:txBody>
                    <a:bodyPr/>
                    <a:lstStyle/>
                    <a:p>
                      <a:pPr marL="0" lvl="0" indent="0" algn="l" rtl="0">
                        <a:lnSpc>
                          <a:spcPct val="115000"/>
                        </a:lnSpc>
                        <a:spcBef>
                          <a:spcPts val="0"/>
                        </a:spcBef>
                        <a:spcAft>
                          <a:spcPts val="0"/>
                        </a:spcAft>
                        <a:buNone/>
                      </a:pPr>
                      <a:r>
                        <a:rPr lang="en-GB" sz="1000"/>
                        <a:t>Smoke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5:0"/>
                      </a:ext>
                    </a:extLst>
                  </a:tcPr>
                </a:tc>
                <a:tc>
                  <a:txBody>
                    <a:bodyPr/>
                    <a:lstStyle/>
                    <a:p>
                      <a:pPr marL="0" lvl="0" indent="0" algn="l" rtl="0">
                        <a:lnSpc>
                          <a:spcPct val="115000"/>
                        </a:lnSpc>
                        <a:spcBef>
                          <a:spcPts val="0"/>
                        </a:spcBef>
                        <a:spcAft>
                          <a:spcPts val="0"/>
                        </a:spcAft>
                        <a:buNone/>
                      </a:pPr>
                      <a:r>
                        <a:rPr lang="en-GB" sz="1000"/>
                        <a:t>Band-aid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6:0"/>
                      </a:ext>
                    </a:extLst>
                  </a:tcPr>
                </a:tc>
                <a:tc>
                  <a:txBody>
                    <a:bodyPr/>
                    <a:lstStyle/>
                    <a:p>
                      <a:pPr marL="0" lvl="0" indent="0" algn="l" rtl="0">
                        <a:lnSpc>
                          <a:spcPct val="115000"/>
                        </a:lnSpc>
                        <a:spcBef>
                          <a:spcPts val="0"/>
                        </a:spcBef>
                        <a:spcAft>
                          <a:spcPts val="0"/>
                        </a:spcAft>
                        <a:buNone/>
                      </a:pPr>
                      <a:r>
                        <a:rPr lang="en-GB" sz="1000"/>
                        <a:t>Basmati rice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7:0"/>
                      </a:ext>
                    </a:extLst>
                  </a:tcPr>
                </a:tc>
                <a:tc>
                  <a:txBody>
                    <a:bodyPr/>
                    <a:lstStyle/>
                    <a:p>
                      <a:pPr marL="0" lvl="0" indent="0" algn="l" rtl="0">
                        <a:lnSpc>
                          <a:spcPct val="115000"/>
                        </a:lnSpc>
                        <a:spcBef>
                          <a:spcPts val="0"/>
                        </a:spcBef>
                        <a:spcAft>
                          <a:spcPts val="0"/>
                        </a:spcAft>
                        <a:buNone/>
                      </a:pPr>
                      <a:r>
                        <a:rPr lang="en-GB" sz="1000"/>
                        <a:t>Vinegar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42: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cd7742de9d_0_1"/>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Introduction</a:t>
            </a:r>
            <a:endParaRPr sz="1800" b="0" i="0" u="none" strike="noStrike" cap="none">
              <a:solidFill>
                <a:srgbClr val="F5F4F4"/>
              </a:solidFill>
              <a:latin typeface="EB Garamond"/>
              <a:ea typeface="EB Garamond"/>
              <a:cs typeface="EB Garamond"/>
              <a:sym typeface="EB Garamond"/>
            </a:endParaRPr>
          </a:p>
        </p:txBody>
      </p:sp>
      <p:sp>
        <p:nvSpPr>
          <p:cNvPr id="154" name="Google Shape;154;g2cd7742de9d_0_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pic>
        <p:nvPicPr>
          <p:cNvPr id="155" name="Google Shape;155;g2cd7742de9d_0_1" title="1.jpg"/>
          <p:cNvPicPr preferRelativeResize="0"/>
          <p:nvPr/>
        </p:nvPicPr>
        <p:blipFill>
          <a:blip r:embed="rId3">
            <a:alphaModFix/>
          </a:blip>
          <a:stretch>
            <a:fillRect/>
          </a:stretch>
        </p:blipFill>
        <p:spPr>
          <a:xfrm>
            <a:off x="8907601" y="3347650"/>
            <a:ext cx="3284398" cy="2642922"/>
          </a:xfrm>
          <a:prstGeom prst="rect">
            <a:avLst/>
          </a:prstGeom>
          <a:noFill/>
          <a:ln>
            <a:noFill/>
          </a:ln>
        </p:spPr>
      </p:pic>
      <p:pic>
        <p:nvPicPr>
          <p:cNvPr id="156" name="Google Shape;156;g2cd7742de9d_0_1"/>
          <p:cNvPicPr preferRelativeResize="0"/>
          <p:nvPr/>
        </p:nvPicPr>
        <p:blipFill>
          <a:blip r:embed="rId4">
            <a:alphaModFix/>
          </a:blip>
          <a:stretch>
            <a:fillRect/>
          </a:stretch>
        </p:blipFill>
        <p:spPr>
          <a:xfrm>
            <a:off x="9458038" y="623800"/>
            <a:ext cx="2183526" cy="2183526"/>
          </a:xfrm>
          <a:prstGeom prst="rect">
            <a:avLst/>
          </a:prstGeom>
          <a:noFill/>
          <a:ln>
            <a:noFill/>
          </a:ln>
        </p:spPr>
      </p:pic>
      <p:sp>
        <p:nvSpPr>
          <p:cNvPr id="157" name="Google Shape;157;g2cd7742de9d_0_1"/>
          <p:cNvSpPr txBox="1"/>
          <p:nvPr/>
        </p:nvSpPr>
        <p:spPr>
          <a:xfrm>
            <a:off x="804725" y="830424"/>
            <a:ext cx="8352900" cy="2643000"/>
          </a:xfrm>
          <a:prstGeom prst="rect">
            <a:avLst/>
          </a:prstGeom>
          <a:noFill/>
          <a:ln>
            <a:noFill/>
          </a:ln>
        </p:spPr>
        <p:txBody>
          <a:bodyPr spcFirstLastPara="1" wrap="square" lIns="91425" tIns="45700" rIns="91425" bIns="45700" anchor="t" anchorCtr="0">
            <a:noAutofit/>
          </a:bodyPr>
          <a:lstStyle/>
          <a:p>
            <a:pPr marL="628650" lvl="0" indent="-628650" algn="l" rtl="0">
              <a:lnSpc>
                <a:spcPct val="90000"/>
              </a:lnSpc>
              <a:spcBef>
                <a:spcPts val="1000"/>
              </a:spcBef>
              <a:spcAft>
                <a:spcPts val="0"/>
              </a:spcAft>
              <a:buClr>
                <a:srgbClr val="F29871"/>
              </a:buClr>
              <a:buSzPts val="3200"/>
              <a:buFont typeface="Noto Sans"/>
              <a:buChar char="▲"/>
            </a:pPr>
            <a:r>
              <a:rPr lang="en-GB" sz="3200">
                <a:solidFill>
                  <a:srgbClr val="F29871"/>
                </a:solidFill>
                <a:latin typeface="EB Garamond"/>
                <a:ea typeface="EB Garamond"/>
                <a:cs typeface="EB Garamond"/>
                <a:sym typeface="EB Garamond"/>
              </a:rPr>
              <a:t>Wine samples</a:t>
            </a:r>
            <a:endParaRPr sz="2800">
              <a:solidFill>
                <a:srgbClr val="F29871"/>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Noto Sans"/>
              <a:buChar char="❑"/>
            </a:pPr>
            <a:r>
              <a:rPr lang="en-GB" sz="3000">
                <a:solidFill>
                  <a:srgbClr val="203076"/>
                </a:solidFill>
                <a:latin typeface="EB Garamond"/>
                <a:ea typeface="EB Garamond"/>
                <a:cs typeface="EB Garamond"/>
                <a:sym typeface="EB Garamond"/>
              </a:rPr>
              <a:t>11 samples</a:t>
            </a:r>
            <a:endParaRPr sz="3000">
              <a:solidFill>
                <a:srgbClr val="203076"/>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Noto Sans"/>
              <a:buChar char="❑"/>
            </a:pPr>
            <a:r>
              <a:rPr lang="en-GB" sz="3000">
                <a:solidFill>
                  <a:srgbClr val="203076"/>
                </a:solidFill>
                <a:latin typeface="EB Garamond"/>
                <a:ea typeface="EB Garamond"/>
                <a:cs typeface="EB Garamond"/>
                <a:sym typeface="EB Garamond"/>
              </a:rPr>
              <a:t>Same base wine</a:t>
            </a:r>
            <a:endParaRPr sz="3000">
              <a:solidFill>
                <a:srgbClr val="203076"/>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Noto Sans"/>
              <a:buChar char="❑"/>
            </a:pPr>
            <a:r>
              <a:rPr lang="en-GB" sz="3000">
                <a:solidFill>
                  <a:srgbClr val="203076"/>
                </a:solidFill>
                <a:latin typeface="EB Garamond"/>
                <a:ea typeface="EB Garamond"/>
                <a:cs typeface="EB Garamond"/>
                <a:sym typeface="EB Garamond"/>
              </a:rPr>
              <a:t>Food-grade flavour compounds</a:t>
            </a:r>
            <a:endParaRPr sz="3000">
              <a:solidFill>
                <a:srgbClr val="203076"/>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Noto Sans"/>
              <a:buChar char="❑"/>
            </a:pPr>
            <a:r>
              <a:rPr lang="en-GB" sz="3000">
                <a:solidFill>
                  <a:srgbClr val="203076"/>
                </a:solidFill>
                <a:latin typeface="EB Garamond"/>
                <a:ea typeface="EB Garamond"/>
                <a:cs typeface="EB Garamond"/>
                <a:sym typeface="EB Garamond"/>
              </a:rPr>
              <a:t>Safe to smell and taste</a:t>
            </a:r>
            <a:endParaRPr sz="2400">
              <a:solidFill>
                <a:srgbClr val="203076"/>
              </a:solidFill>
              <a:latin typeface="EB Garamond"/>
              <a:ea typeface="EB Garamond"/>
              <a:cs typeface="EB Garamond"/>
              <a:sym typeface="EB Garamond"/>
            </a:endParaRPr>
          </a:p>
        </p:txBody>
      </p:sp>
      <p:sp>
        <p:nvSpPr>
          <p:cNvPr id="158" name="Google Shape;158;g2cd7742de9d_0_1"/>
          <p:cNvSpPr txBox="1"/>
          <p:nvPr/>
        </p:nvSpPr>
        <p:spPr>
          <a:xfrm>
            <a:off x="804725" y="3244824"/>
            <a:ext cx="8352900" cy="4579500"/>
          </a:xfrm>
          <a:prstGeom prst="rect">
            <a:avLst/>
          </a:prstGeom>
          <a:noFill/>
          <a:ln>
            <a:noFill/>
          </a:ln>
        </p:spPr>
        <p:txBody>
          <a:bodyPr spcFirstLastPara="1" wrap="square" lIns="91425" tIns="45700" rIns="91425" bIns="45700" anchor="t" anchorCtr="0">
            <a:noAutofit/>
          </a:bodyPr>
          <a:lstStyle/>
          <a:p>
            <a:pPr marL="628650" lvl="0" indent="-628650" algn="l" rtl="0">
              <a:lnSpc>
                <a:spcPct val="90000"/>
              </a:lnSpc>
              <a:spcBef>
                <a:spcPts val="1000"/>
              </a:spcBef>
              <a:spcAft>
                <a:spcPts val="0"/>
              </a:spcAft>
              <a:buClr>
                <a:srgbClr val="F29871"/>
              </a:buClr>
              <a:buSzPts val="3200"/>
              <a:buFont typeface="Noto Sans"/>
              <a:buChar char="▲"/>
            </a:pPr>
            <a:r>
              <a:rPr lang="en-GB" sz="3200">
                <a:solidFill>
                  <a:srgbClr val="F29871"/>
                </a:solidFill>
                <a:latin typeface="EB Garamond"/>
                <a:ea typeface="EB Garamond"/>
                <a:cs typeface="EB Garamond"/>
                <a:sym typeface="EB Garamond"/>
              </a:rPr>
              <a:t>This session</a:t>
            </a:r>
            <a:endParaRPr sz="2800">
              <a:solidFill>
                <a:srgbClr val="F29871"/>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Noto Sans"/>
              <a:buChar char="❑"/>
            </a:pPr>
            <a:r>
              <a:rPr lang="en-GB" sz="3000">
                <a:solidFill>
                  <a:srgbClr val="203076"/>
                </a:solidFill>
                <a:latin typeface="EB Garamond"/>
                <a:ea typeface="EB Garamond"/>
                <a:cs typeface="EB Garamond"/>
                <a:sym typeface="EB Garamond"/>
              </a:rPr>
              <a:t>Trying the samples</a:t>
            </a:r>
            <a:endParaRPr sz="3000">
              <a:solidFill>
                <a:srgbClr val="203076"/>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Noto Sans"/>
              <a:buChar char="❑"/>
            </a:pPr>
            <a:r>
              <a:rPr lang="en-GB" sz="3000">
                <a:solidFill>
                  <a:srgbClr val="203076"/>
                </a:solidFill>
                <a:latin typeface="EB Garamond"/>
                <a:ea typeface="EB Garamond"/>
                <a:cs typeface="EB Garamond"/>
                <a:sym typeface="EB Garamond"/>
              </a:rPr>
              <a:t>Blind tasting test</a:t>
            </a:r>
            <a:endParaRPr sz="3000">
              <a:solidFill>
                <a:srgbClr val="203076"/>
              </a:solidFill>
              <a:latin typeface="EB Garamond"/>
              <a:ea typeface="EB Garamond"/>
              <a:cs typeface="EB Garamond"/>
              <a:sym typeface="EB Garamond"/>
            </a:endParaRPr>
          </a:p>
          <a:p>
            <a:pPr marL="990000" lvl="1" indent="-619124" algn="l" rtl="0">
              <a:lnSpc>
                <a:spcPct val="90000"/>
              </a:lnSpc>
              <a:spcBef>
                <a:spcPts val="500"/>
              </a:spcBef>
              <a:spcAft>
                <a:spcPts val="0"/>
              </a:spcAft>
              <a:buClr>
                <a:srgbClr val="203076"/>
              </a:buClr>
              <a:buSzPts val="3000"/>
              <a:buFont typeface="EB Garamond"/>
              <a:buChar char="❑"/>
            </a:pPr>
            <a:r>
              <a:rPr lang="en-GB" sz="3000">
                <a:solidFill>
                  <a:srgbClr val="203076"/>
                </a:solidFill>
                <a:latin typeface="EB Garamond"/>
                <a:ea typeface="EB Garamond"/>
                <a:cs typeface="EB Garamond"/>
                <a:sym typeface="EB Garamond"/>
              </a:rPr>
              <a:t>Blending activity</a:t>
            </a:r>
            <a:endParaRPr sz="3200">
              <a:solidFill>
                <a:srgbClr val="203076"/>
              </a:solidFill>
              <a:latin typeface="EB Garamond"/>
              <a:ea typeface="EB Garamond"/>
              <a:cs typeface="EB Garamond"/>
              <a:sym typeface="EB Garamond"/>
            </a:endParaRPr>
          </a:p>
          <a:p>
            <a:pPr marL="628650" lvl="0" indent="-628650" algn="l" rtl="0">
              <a:lnSpc>
                <a:spcPct val="90000"/>
              </a:lnSpc>
              <a:spcBef>
                <a:spcPts val="1000"/>
              </a:spcBef>
              <a:spcAft>
                <a:spcPts val="0"/>
              </a:spcAft>
              <a:buClr>
                <a:srgbClr val="F29871"/>
              </a:buClr>
              <a:buSzPts val="3200"/>
              <a:buFont typeface="Noto Sans"/>
              <a:buChar char="▲"/>
            </a:pPr>
            <a:r>
              <a:rPr lang="en-GB" sz="3200">
                <a:solidFill>
                  <a:srgbClr val="F29871"/>
                </a:solidFill>
                <a:latin typeface="EB Garamond"/>
                <a:ea typeface="EB Garamond"/>
                <a:cs typeface="EB Garamond"/>
                <a:sym typeface="EB Garamond"/>
              </a:rPr>
              <a:t>Powerpoint slides</a:t>
            </a:r>
            <a:endParaRPr sz="3200">
              <a:solidFill>
                <a:srgbClr val="F29871"/>
              </a:solidFill>
              <a:latin typeface="EB Garamond"/>
              <a:ea typeface="EB Garamond"/>
              <a:cs typeface="EB Garamond"/>
              <a:sym typeface="EB Garamon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2978911c435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Trigeminal nerve</a:t>
            </a:r>
            <a:endParaRPr/>
          </a:p>
        </p:txBody>
      </p:sp>
      <p:sp>
        <p:nvSpPr>
          <p:cNvPr id="649" name="Google Shape;649;g2978911c435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42900" algn="l" rtl="0">
              <a:lnSpc>
                <a:spcPct val="115000"/>
              </a:lnSpc>
              <a:spcBef>
                <a:spcPts val="1000"/>
              </a:spcBef>
              <a:spcAft>
                <a:spcPts val="0"/>
              </a:spcAft>
              <a:buSzPts val="1800"/>
              <a:buChar char="-"/>
            </a:pPr>
            <a:r>
              <a:rPr lang="en-GB"/>
              <a:t>Stinging of acetic acid</a:t>
            </a:r>
            <a:endParaRPr/>
          </a:p>
          <a:p>
            <a:pPr marL="457200" lvl="0" indent="-342900" algn="l" rtl="0">
              <a:lnSpc>
                <a:spcPct val="115000"/>
              </a:lnSpc>
              <a:spcBef>
                <a:spcPts val="0"/>
              </a:spcBef>
              <a:spcAft>
                <a:spcPts val="0"/>
              </a:spcAft>
              <a:buSzPts val="1800"/>
              <a:buChar char="-"/>
            </a:pPr>
            <a:r>
              <a:rPr lang="en-GB"/>
              <a:t>Warming of alcohol</a:t>
            </a:r>
            <a:endParaRPr/>
          </a:p>
          <a:p>
            <a:pPr marL="457200" lvl="0" indent="-342900" algn="l" rtl="0">
              <a:lnSpc>
                <a:spcPct val="115000"/>
              </a:lnSpc>
              <a:spcBef>
                <a:spcPts val="0"/>
              </a:spcBef>
              <a:spcAft>
                <a:spcPts val="0"/>
              </a:spcAft>
              <a:buSzPts val="1800"/>
              <a:buChar char="-"/>
            </a:pPr>
            <a:r>
              <a:rPr lang="en-GB"/>
              <a:t>Heat from capsaicin</a:t>
            </a:r>
            <a:endParaRPr/>
          </a:p>
          <a:p>
            <a:pPr marL="457200" lvl="0" indent="-342900" algn="l" rtl="0">
              <a:lnSpc>
                <a:spcPct val="115000"/>
              </a:lnSpc>
              <a:spcBef>
                <a:spcPts val="0"/>
              </a:spcBef>
              <a:spcAft>
                <a:spcPts val="0"/>
              </a:spcAft>
              <a:buSzPts val="1800"/>
              <a:buChar char="-"/>
            </a:pPr>
            <a:r>
              <a:rPr lang="en-GB"/>
              <a:t>Cooling from menthol</a:t>
            </a:r>
            <a:endParaRPr/>
          </a:p>
          <a:p>
            <a:pPr marL="457200" lvl="0" indent="-342900" algn="l" rtl="0">
              <a:lnSpc>
                <a:spcPct val="115000"/>
              </a:lnSpc>
              <a:spcBef>
                <a:spcPts val="0"/>
              </a:spcBef>
              <a:spcAft>
                <a:spcPts val="0"/>
              </a:spcAft>
              <a:buSzPts val="1800"/>
              <a:buChar char="-"/>
            </a:pPr>
            <a:r>
              <a:rPr lang="en-GB"/>
              <a:t>Spritz of CO</a:t>
            </a:r>
            <a:r>
              <a:rPr lang="en-GB" baseline="-25000"/>
              <a:t>2</a:t>
            </a:r>
            <a:endParaRPr baseline="-25000"/>
          </a:p>
          <a:p>
            <a:pPr marL="457200" lvl="0" indent="-342900" algn="l" rtl="0">
              <a:lnSpc>
                <a:spcPct val="115000"/>
              </a:lnSpc>
              <a:spcBef>
                <a:spcPts val="0"/>
              </a:spcBef>
              <a:spcAft>
                <a:spcPts val="0"/>
              </a:spcAft>
              <a:buSzPts val="1800"/>
              <a:buChar char="-"/>
            </a:pPr>
            <a:r>
              <a:rPr lang="en-GB"/>
              <a:t>Astringency from tannin</a:t>
            </a:r>
            <a:endParaRPr/>
          </a:p>
        </p:txBody>
      </p:sp>
      <p:pic>
        <p:nvPicPr>
          <p:cNvPr id="650" name="Google Shape;650;g2978911c435_0_0"/>
          <p:cNvPicPr preferRelativeResize="0"/>
          <p:nvPr/>
        </p:nvPicPr>
        <p:blipFill>
          <a:blip r:embed="rId3">
            <a:alphaModFix/>
          </a:blip>
          <a:stretch>
            <a:fillRect/>
          </a:stretch>
        </p:blipFill>
        <p:spPr>
          <a:xfrm>
            <a:off x="5795159" y="0"/>
            <a:ext cx="6396835" cy="68580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259013ba6c3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Acids</a:t>
            </a:r>
            <a:endParaRPr/>
          </a:p>
        </p:txBody>
      </p:sp>
      <p:sp>
        <p:nvSpPr>
          <p:cNvPr id="657" name="Google Shape;657;g259013ba6c3_0_0"/>
          <p:cNvSpPr txBox="1">
            <a:spLocks noGrp="1"/>
          </p:cNvSpPr>
          <p:nvPr>
            <p:ph type="body" idx="1"/>
          </p:nvPr>
        </p:nvSpPr>
        <p:spPr>
          <a:xfrm>
            <a:off x="7919600" y="2093350"/>
            <a:ext cx="40974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Non-volatile acids</a:t>
            </a:r>
            <a:endParaRPr/>
          </a:p>
        </p:txBody>
      </p:sp>
      <p:pic>
        <p:nvPicPr>
          <p:cNvPr id="658" name="Google Shape;658;g259013ba6c3_0_0"/>
          <p:cNvPicPr preferRelativeResize="0"/>
          <p:nvPr/>
        </p:nvPicPr>
        <p:blipFill rotWithShape="1">
          <a:blip r:embed="rId3">
            <a:alphaModFix/>
          </a:blip>
          <a:srcRect/>
          <a:stretch/>
        </p:blipFill>
        <p:spPr>
          <a:xfrm>
            <a:off x="838201" y="3884839"/>
            <a:ext cx="1733924" cy="1493475"/>
          </a:xfrm>
          <a:prstGeom prst="rect">
            <a:avLst/>
          </a:prstGeom>
          <a:noFill/>
          <a:ln>
            <a:noFill/>
          </a:ln>
        </p:spPr>
      </p:pic>
      <p:sp>
        <p:nvSpPr>
          <p:cNvPr id="659" name="Google Shape;659;g259013ba6c3_0_0"/>
          <p:cNvSpPr txBox="1">
            <a:spLocks noGrp="1"/>
          </p:cNvSpPr>
          <p:nvPr>
            <p:ph type="body" idx="1"/>
          </p:nvPr>
        </p:nvSpPr>
        <p:spPr>
          <a:xfrm>
            <a:off x="521500" y="2093338"/>
            <a:ext cx="28998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Volatile acids</a:t>
            </a:r>
            <a:endParaRPr/>
          </a:p>
        </p:txBody>
      </p:sp>
      <p:sp>
        <p:nvSpPr>
          <p:cNvPr id="660" name="Google Shape;660;g259013ba6c3_0_0"/>
          <p:cNvSpPr txBox="1">
            <a:spLocks noGrp="1"/>
          </p:cNvSpPr>
          <p:nvPr>
            <p:ph type="body" idx="1"/>
          </p:nvPr>
        </p:nvSpPr>
        <p:spPr>
          <a:xfrm>
            <a:off x="521500" y="2982888"/>
            <a:ext cx="28998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i="1"/>
              <a:t>Acetic acid</a:t>
            </a:r>
            <a:endParaRPr i="1"/>
          </a:p>
        </p:txBody>
      </p:sp>
      <p:sp>
        <p:nvSpPr>
          <p:cNvPr id="661" name="Google Shape;661;g259013ba6c3_0_0"/>
          <p:cNvSpPr txBox="1">
            <a:spLocks noGrp="1"/>
          </p:cNvSpPr>
          <p:nvPr>
            <p:ph type="body" idx="1"/>
          </p:nvPr>
        </p:nvSpPr>
        <p:spPr>
          <a:xfrm>
            <a:off x="7919600" y="2982888"/>
            <a:ext cx="28998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i="1"/>
              <a:t>Malic acid</a:t>
            </a:r>
            <a:endParaRPr i="1"/>
          </a:p>
        </p:txBody>
      </p:sp>
      <p:pic>
        <p:nvPicPr>
          <p:cNvPr id="662" name="Google Shape;662;g259013ba6c3_0_0"/>
          <p:cNvPicPr preferRelativeResize="0"/>
          <p:nvPr/>
        </p:nvPicPr>
        <p:blipFill>
          <a:blip r:embed="rId4">
            <a:alphaModFix/>
          </a:blip>
          <a:stretch>
            <a:fillRect/>
          </a:stretch>
        </p:blipFill>
        <p:spPr>
          <a:xfrm>
            <a:off x="7472036" y="3884850"/>
            <a:ext cx="3347376" cy="1771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2d2945710ab_0_3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669" name="Google Shape;669;g2d2945710ab_0_3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670" name="Google Shape;670;g2d2945710ab_0_3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cb29186184_0_35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677" name="Google Shape;677;g2cb29186184_0_352"/>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678" name="Google Shape;678;g2cb29186184_0_352"/>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lvl="0" indent="0" algn="ctr" rtl="0">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Nail varnish remover </a:t>
            </a:r>
            <a:endParaRPr sz="1400" b="0" i="0" u="none" strike="noStrike" cap="none">
              <a:solidFill>
                <a:srgbClr val="000000"/>
              </a:solidFill>
              <a:latin typeface="EB Garamond"/>
              <a:ea typeface="EB Garamond"/>
              <a:cs typeface="EB Garamond"/>
              <a:sym typeface="EB Garamond"/>
            </a:endParaRPr>
          </a:p>
        </p:txBody>
      </p:sp>
      <p:pic>
        <p:nvPicPr>
          <p:cNvPr id="679" name="Google Shape;679;g2cb29186184_0_352" title="Chart"/>
          <p:cNvPicPr preferRelativeResize="0"/>
          <p:nvPr/>
        </p:nvPicPr>
        <p:blipFill>
          <a:blip r:embed="rId3">
            <a:alphaModFix/>
          </a:blip>
          <a:stretch>
            <a:fillRect/>
          </a:stretch>
        </p:blipFill>
        <p:spPr>
          <a:xfrm>
            <a:off x="737400" y="860400"/>
            <a:ext cx="9699600" cy="5997601"/>
          </a:xfrm>
          <a:prstGeom prst="rect">
            <a:avLst/>
          </a:prstGeom>
          <a:noFill/>
          <a:ln>
            <a:noFill/>
          </a:ln>
        </p:spPr>
      </p:pic>
      <p:pic>
        <p:nvPicPr>
          <p:cNvPr id="680" name="Google Shape;680;g2cb29186184_0_352"/>
          <p:cNvPicPr preferRelativeResize="0"/>
          <p:nvPr/>
        </p:nvPicPr>
        <p:blipFill>
          <a:blip r:embed="rId4">
            <a:alphaModFix/>
          </a:blip>
          <a:stretch>
            <a:fillRect/>
          </a:stretch>
        </p:blipFill>
        <p:spPr>
          <a:xfrm>
            <a:off x="10844074" y="853500"/>
            <a:ext cx="1224374" cy="12243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cb29186184_0_243"/>
          <p:cNvSpPr txBox="1">
            <a:spLocks noGrp="1"/>
          </p:cNvSpPr>
          <p:nvPr>
            <p:ph type="body" idx="1"/>
          </p:nvPr>
        </p:nvSpPr>
        <p:spPr>
          <a:xfrm>
            <a:off x="804721" y="830420"/>
            <a:ext cx="8352900" cy="60213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endParaRPr sz="3000"/>
          </a:p>
          <a:p>
            <a:pPr marL="1022350" lvl="1" indent="-622300" algn="l" rtl="0">
              <a:lnSpc>
                <a:spcPct val="90000"/>
              </a:lnSpc>
              <a:spcBef>
                <a:spcPts val="500"/>
              </a:spcBef>
              <a:spcAft>
                <a:spcPts val="0"/>
              </a:spcAft>
              <a:buSzPts val="3000"/>
              <a:buChar char="❑"/>
            </a:pPr>
            <a:r>
              <a:rPr lang="en-GB" sz="3000"/>
              <a:t>Cover the glass – long sniff</a:t>
            </a:r>
            <a:endParaRPr sz="3000"/>
          </a:p>
          <a:p>
            <a:pPr marL="457200" lvl="0" indent="0" algn="l" rtl="0">
              <a:lnSpc>
                <a:spcPct val="90000"/>
              </a:lnSpc>
              <a:spcBef>
                <a:spcPts val="1000"/>
              </a:spcBef>
              <a:spcAft>
                <a:spcPts val="0"/>
              </a:spcAft>
              <a:buNone/>
            </a:pPr>
            <a:endParaRPr sz="3000"/>
          </a:p>
          <a:p>
            <a:pPr marL="622300" lvl="0" indent="-419100" algn="l" rtl="0">
              <a:lnSpc>
                <a:spcPct val="90000"/>
              </a:lnSpc>
              <a:spcBef>
                <a:spcPts val="1000"/>
              </a:spcBef>
              <a:spcAft>
                <a:spcPts val="0"/>
              </a:spcAft>
              <a:buClr>
                <a:srgbClr val="DDDDDD"/>
              </a:buClr>
              <a:buSzPts val="3200"/>
              <a:buFont typeface="Noto Sans"/>
              <a:buNone/>
            </a:pPr>
            <a:endParaRPr sz="3200">
              <a:solidFill>
                <a:srgbClr val="002060"/>
              </a:solidFill>
            </a:endParaRPr>
          </a:p>
          <a:p>
            <a:pPr marL="622300" lvl="0" indent="-419100" algn="l" rtl="0">
              <a:lnSpc>
                <a:spcPct val="90000"/>
              </a:lnSpc>
              <a:spcBef>
                <a:spcPts val="1000"/>
              </a:spcBef>
              <a:spcAft>
                <a:spcPts val="0"/>
              </a:spcAft>
              <a:buClr>
                <a:srgbClr val="DDDDDD"/>
              </a:buClr>
              <a:buSzPts val="3200"/>
              <a:buFont typeface="Noto Sans"/>
              <a:buNone/>
            </a:pPr>
            <a:endParaRPr sz="3200">
              <a:solidFill>
                <a:srgbClr val="002060"/>
              </a:solidFill>
            </a:endParaRPr>
          </a:p>
        </p:txBody>
      </p:sp>
      <p:sp>
        <p:nvSpPr>
          <p:cNvPr id="687" name="Google Shape;687;g2cb29186184_0_243"/>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pic>
        <p:nvPicPr>
          <p:cNvPr id="688" name="Google Shape;688;g2cb29186184_0_243"/>
          <p:cNvPicPr preferRelativeResize="0"/>
          <p:nvPr/>
        </p:nvPicPr>
        <p:blipFill rotWithShape="1">
          <a:blip r:embed="rId3">
            <a:alphaModFix/>
          </a:blip>
          <a:srcRect/>
          <a:stretch/>
        </p:blipFill>
        <p:spPr>
          <a:xfrm>
            <a:off x="8517100" y="830426"/>
            <a:ext cx="3093875" cy="3093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72be259cc4_0_15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695" name="Google Shape;695;g172be259cc4_0_15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696" name="Google Shape;696;g172be259cc4_0_151"/>
          <p:cNvSpPr txBox="1"/>
          <p:nvPr/>
        </p:nvSpPr>
        <p:spPr>
          <a:xfrm>
            <a:off x="789450" y="2555328"/>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Volatile acidity</a:t>
            </a:r>
            <a:endParaRPr sz="2500" b="1">
              <a:solidFill>
                <a:srgbClr val="002060"/>
              </a:solidFill>
              <a:latin typeface="EB Garamond"/>
              <a:ea typeface="EB Garamond"/>
              <a:cs typeface="EB Garamond"/>
              <a:sym typeface="EB Garamond"/>
            </a:endParaRPr>
          </a:p>
          <a:p>
            <a:pPr marL="622300" marR="0" lvl="0" indent="-622300" algn="l" rtl="0">
              <a:lnSpc>
                <a:spcPct val="100000"/>
              </a:lnSpc>
              <a:spcBef>
                <a:spcPts val="0"/>
              </a:spcBef>
              <a:spcAft>
                <a:spcPts val="0"/>
              </a:spcAft>
              <a:buClr>
                <a:srgbClr val="DDDDDD"/>
              </a:buClr>
              <a:buSzPts val="2500"/>
              <a:buFont typeface="EB Garamond"/>
              <a:buChar char="▲"/>
            </a:pPr>
            <a:endParaRPr sz="2500" b="1">
              <a:solidFill>
                <a:srgbClr val="002060"/>
              </a:solidFill>
              <a:latin typeface="EB Garamond"/>
              <a:ea typeface="EB Garamond"/>
              <a:cs typeface="EB Garamond"/>
              <a:sym typeface="EB Garamond"/>
            </a:endParaRPr>
          </a:p>
          <a:p>
            <a:pPr marL="622300" marR="0" lvl="0" indent="-622300" algn="l" rtl="0">
              <a:lnSpc>
                <a:spcPct val="100000"/>
              </a:lnSpc>
              <a:spcBef>
                <a:spcPts val="0"/>
              </a:spcBef>
              <a:spcAft>
                <a:spcPts val="0"/>
              </a:spcAft>
              <a:buClr>
                <a:srgbClr val="002060"/>
              </a:buClr>
              <a:buSzPts val="2500"/>
              <a:buFont typeface="EB Garamond"/>
              <a:buChar char="▲"/>
            </a:pPr>
            <a:endParaRPr sz="2500" b="1">
              <a:solidFill>
                <a:srgbClr val="002060"/>
              </a:solidFill>
              <a:latin typeface="EB Garamond"/>
              <a:ea typeface="EB Garamond"/>
              <a:cs typeface="EB Garamond"/>
              <a:sym typeface="EB Garamond"/>
            </a:endParaRPr>
          </a:p>
        </p:txBody>
      </p:sp>
      <p:sp>
        <p:nvSpPr>
          <p:cNvPr id="697" name="Google Shape;697;g172be259cc4_0_15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Nail varnish remover</a:t>
            </a:r>
            <a:endParaRPr sz="1400" b="0" i="0" u="none" strike="noStrike" cap="none">
              <a:solidFill>
                <a:srgbClr val="000000"/>
              </a:solidFill>
              <a:latin typeface="EB Garamond"/>
              <a:ea typeface="EB Garamond"/>
              <a:cs typeface="EB Garamond"/>
              <a:sym typeface="EB Garamond"/>
            </a:endParaRPr>
          </a:p>
        </p:txBody>
      </p:sp>
      <p:sp>
        <p:nvSpPr>
          <p:cNvPr id="698" name="Google Shape;698;g172be259cc4_0_151"/>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699" name="Google Shape;699;g172be259cc4_0_151"/>
          <p:cNvSpPr/>
          <p:nvPr/>
        </p:nvSpPr>
        <p:spPr>
          <a:xfrm>
            <a:off x="10246548" y="35186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3</a:t>
            </a:r>
            <a:r>
              <a:rPr lang="en-GB" sz="2000" b="0" i="0" u="none" strike="noStrike" cap="none">
                <a:solidFill>
                  <a:srgbClr val="002060"/>
                </a:solidFill>
                <a:latin typeface="EB Garamond"/>
                <a:ea typeface="EB Garamond"/>
                <a:cs typeface="EB Garamond"/>
                <a:sym typeface="EB Garamond"/>
              </a:rPr>
              <a:t>0 mg/L</a:t>
            </a:r>
            <a:endParaRPr sz="1400" b="0" i="0" u="none" strike="noStrike" cap="none">
              <a:solidFill>
                <a:srgbClr val="000000"/>
              </a:solidFill>
              <a:latin typeface="EB Garamond"/>
              <a:ea typeface="EB Garamond"/>
              <a:cs typeface="EB Garamond"/>
              <a:sym typeface="EB Garamond"/>
            </a:endParaRPr>
          </a:p>
        </p:txBody>
      </p:sp>
      <p:sp>
        <p:nvSpPr>
          <p:cNvPr id="700" name="Google Shape;700;g172be259cc4_0_151"/>
          <p:cNvSpPr/>
          <p:nvPr/>
        </p:nvSpPr>
        <p:spPr>
          <a:xfrm>
            <a:off x="789459" y="1002814"/>
            <a:ext cx="1634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ethyl acetate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Esters</a:t>
            </a:r>
            <a:endParaRPr sz="1800" b="0" i="0" u="none" strike="noStrike" cap="none">
              <a:solidFill>
                <a:srgbClr val="002060"/>
              </a:solidFill>
              <a:latin typeface="EB Garamond"/>
              <a:ea typeface="EB Garamond"/>
              <a:cs typeface="EB Garamond"/>
              <a:sym typeface="EB Garamond"/>
            </a:endParaRPr>
          </a:p>
        </p:txBody>
      </p:sp>
      <p:sp>
        <p:nvSpPr>
          <p:cNvPr id="701" name="Google Shape;701;g172be259cc4_0_151"/>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Managing oxygen</a:t>
            </a:r>
            <a:endParaRPr sz="1400" b="0" i="0" u="none" strike="noStrike" cap="none">
              <a:solidFill>
                <a:srgbClr val="000000"/>
              </a:solidFill>
              <a:latin typeface="EB Garamond"/>
              <a:ea typeface="EB Garamond"/>
              <a:cs typeface="EB Garamond"/>
              <a:sym typeface="EB Garamond"/>
            </a:endParaRPr>
          </a:p>
        </p:txBody>
      </p:sp>
      <p:sp>
        <p:nvSpPr>
          <p:cNvPr id="702" name="Google Shape;702;g172be259cc4_0_151"/>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703" name="Google Shape;703;g172be259cc4_0_151"/>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Acetic acid bacteria, yeast</a:t>
            </a:r>
            <a:endParaRPr sz="1400" b="0" i="0" u="none" strike="noStrike" cap="none">
              <a:solidFill>
                <a:srgbClr val="000000"/>
              </a:solidFill>
              <a:latin typeface="EB Garamond"/>
              <a:ea typeface="EB Garamond"/>
              <a:cs typeface="EB Garamond"/>
              <a:sym typeface="EB Garamond"/>
            </a:endParaRPr>
          </a:p>
        </p:txBody>
      </p:sp>
      <p:pic>
        <p:nvPicPr>
          <p:cNvPr id="704" name="Google Shape;704;g172be259cc4_0_151"/>
          <p:cNvPicPr preferRelativeResize="0"/>
          <p:nvPr/>
        </p:nvPicPr>
        <p:blipFill>
          <a:blip r:embed="rId3">
            <a:alphaModFix/>
          </a:blip>
          <a:stretch>
            <a:fillRect/>
          </a:stretch>
        </p:blipFill>
        <p:spPr>
          <a:xfrm>
            <a:off x="10289195" y="2223375"/>
            <a:ext cx="1779254" cy="708001"/>
          </a:xfrm>
          <a:prstGeom prst="rect">
            <a:avLst/>
          </a:prstGeom>
          <a:noFill/>
          <a:ln>
            <a:noFill/>
          </a:ln>
        </p:spPr>
      </p:pic>
      <p:sp>
        <p:nvSpPr>
          <p:cNvPr id="705" name="Google Shape;705;g172be259cc4_0_151"/>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706" name="Google Shape;706;g172be259cc4_0_151"/>
          <p:cNvPicPr preferRelativeResize="0"/>
          <p:nvPr/>
        </p:nvPicPr>
        <p:blipFill>
          <a:blip r:embed="rId4">
            <a:alphaModFix/>
          </a:blip>
          <a:stretch>
            <a:fillRect/>
          </a:stretch>
        </p:blipFill>
        <p:spPr>
          <a:xfrm>
            <a:off x="10844074" y="853500"/>
            <a:ext cx="1224374" cy="1224374"/>
          </a:xfrm>
          <a:prstGeom prst="rect">
            <a:avLst/>
          </a:prstGeom>
          <a:noFill/>
          <a:ln>
            <a:noFill/>
          </a:ln>
        </p:spPr>
      </p:pic>
      <p:graphicFrame>
        <p:nvGraphicFramePr>
          <p:cNvPr id="707" name="Google Shape;707;g172be259cc4_0_151"/>
          <p:cNvGraphicFramePr/>
          <p:nvPr/>
        </p:nvGraphicFramePr>
        <p:xfrm>
          <a:off x="10777225" y="4537800"/>
          <a:ext cx="1414775" cy="2225358"/>
        </p:xfrm>
        <a:graphic>
          <a:graphicData uri="http://schemas.openxmlformats.org/drawingml/2006/table">
            <a:tbl>
              <a:tblPr>
                <a:noFill/>
                <a:tableStyleId>{E059E3A5-5BE0-449D-9A0C-67D833C947DF}</a:tableStyleId>
              </a:tblPr>
              <a:tblGrid>
                <a:gridCol w="257150">
                  <a:extLst>
                    <a:ext uri="{9D8B030D-6E8A-4147-A177-3AD203B41FA5}">
                      <a16:colId xmlns:a16="http://schemas.microsoft.com/office/drawing/2014/main" val="20000"/>
                    </a:ext>
                  </a:extLst>
                </a:gridCol>
                <a:gridCol w="1157625">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4:0"/>
                      </a:ext>
                    </a:extLst>
                  </a:tcPr>
                </a:tc>
                <a:tc>
                  <a:txBody>
                    <a:bodyPr/>
                    <a:lstStyle/>
                    <a:p>
                      <a:pPr marL="0" lvl="0" indent="0" algn="l" rtl="0">
                        <a:lnSpc>
                          <a:spcPct val="115000"/>
                        </a:lnSpc>
                        <a:spcBef>
                          <a:spcPts val="0"/>
                        </a:spcBef>
                        <a:spcAft>
                          <a:spcPts val="0"/>
                        </a:spcAft>
                        <a:buNone/>
                      </a:pPr>
                      <a:r>
                        <a:rPr lang="en-GB" sz="1000"/>
                        <a:t>Smoke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5:0"/>
                      </a:ext>
                    </a:extLst>
                  </a:tcPr>
                </a:tc>
                <a:tc>
                  <a:txBody>
                    <a:bodyPr/>
                    <a:lstStyle/>
                    <a:p>
                      <a:pPr marL="0" lvl="0" indent="0" algn="l" rtl="0">
                        <a:lnSpc>
                          <a:spcPct val="115000"/>
                        </a:lnSpc>
                        <a:spcBef>
                          <a:spcPts val="0"/>
                        </a:spcBef>
                        <a:spcAft>
                          <a:spcPts val="0"/>
                        </a:spcAft>
                        <a:buNone/>
                      </a:pPr>
                      <a:r>
                        <a:rPr lang="en-GB" sz="1000"/>
                        <a:t>Band-aid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6:0"/>
                      </a:ext>
                    </a:extLst>
                  </a:tcPr>
                </a:tc>
                <a:tc>
                  <a:txBody>
                    <a:bodyPr/>
                    <a:lstStyle/>
                    <a:p>
                      <a:pPr marL="0" lvl="0" indent="0" algn="l" rtl="0">
                        <a:lnSpc>
                          <a:spcPct val="115000"/>
                        </a:lnSpc>
                        <a:spcBef>
                          <a:spcPts val="0"/>
                        </a:spcBef>
                        <a:spcAft>
                          <a:spcPts val="0"/>
                        </a:spcAft>
                        <a:buNone/>
                      </a:pPr>
                      <a:r>
                        <a:rPr lang="en-GB" sz="1000"/>
                        <a:t>Basmati rice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7:0"/>
                      </a:ext>
                    </a:extLst>
                  </a:tcPr>
                </a:tc>
                <a:tc>
                  <a:txBody>
                    <a:bodyPr/>
                    <a:lstStyle/>
                    <a:p>
                      <a:pPr marL="0" lvl="0" indent="0" algn="l" rtl="0">
                        <a:lnSpc>
                          <a:spcPct val="115000"/>
                        </a:lnSpc>
                        <a:spcBef>
                          <a:spcPts val="0"/>
                        </a:spcBef>
                        <a:spcAft>
                          <a:spcPts val="0"/>
                        </a:spcAft>
                        <a:buNone/>
                      </a:pPr>
                      <a:r>
                        <a:rPr lang="en-GB" sz="1000"/>
                        <a:t>Vinegar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8:0"/>
                      </a:ext>
                    </a:extLst>
                  </a:tcPr>
                </a:tc>
                <a:tc>
                  <a:txBody>
                    <a:bodyPr/>
                    <a:lstStyle/>
                    <a:p>
                      <a:pPr marL="0" lvl="0" indent="0" algn="l" rtl="0">
                        <a:lnSpc>
                          <a:spcPct val="115000"/>
                        </a:lnSpc>
                        <a:spcBef>
                          <a:spcPts val="0"/>
                        </a:spcBef>
                        <a:spcAft>
                          <a:spcPts val="0"/>
                        </a:spcAft>
                        <a:buNone/>
                      </a:pPr>
                      <a:r>
                        <a:rPr lang="en-GB" sz="1000"/>
                        <a:t>Nail varnish remover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07: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34c92f71467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714" name="Google Shape;714;g34c92f71467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715" name="Google Shape;715;g34c92f71467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Nail varnish remover</a:t>
            </a:r>
            <a:endParaRPr sz="1400" b="0" i="0" u="none" strike="noStrike" cap="none">
              <a:solidFill>
                <a:srgbClr val="000000"/>
              </a:solidFill>
              <a:latin typeface="EB Garamond"/>
              <a:ea typeface="EB Garamond"/>
              <a:cs typeface="EB Garamond"/>
              <a:sym typeface="EB Garamond"/>
            </a:endParaRPr>
          </a:p>
        </p:txBody>
      </p:sp>
      <p:pic>
        <p:nvPicPr>
          <p:cNvPr id="716" name="Google Shape;716;g34c92f71467_0_0"/>
          <p:cNvPicPr preferRelativeResize="0"/>
          <p:nvPr/>
        </p:nvPicPr>
        <p:blipFill>
          <a:blip r:embed="rId3">
            <a:alphaModFix/>
          </a:blip>
          <a:stretch>
            <a:fillRect/>
          </a:stretch>
        </p:blipFill>
        <p:spPr>
          <a:xfrm>
            <a:off x="884176" y="1012788"/>
            <a:ext cx="3815925" cy="2525975"/>
          </a:xfrm>
          <a:prstGeom prst="rect">
            <a:avLst/>
          </a:prstGeom>
          <a:noFill/>
          <a:ln>
            <a:noFill/>
          </a:ln>
        </p:spPr>
      </p:pic>
      <p:sp>
        <p:nvSpPr>
          <p:cNvPr id="717" name="Google Shape;717;g34c92f71467_0_0"/>
          <p:cNvSpPr txBox="1"/>
          <p:nvPr/>
        </p:nvSpPr>
        <p:spPr>
          <a:xfrm>
            <a:off x="1336788" y="3538763"/>
            <a:ext cx="3363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accent2"/>
                </a:solidFill>
                <a:latin typeface="EB Garamond"/>
                <a:ea typeface="EB Garamond"/>
                <a:cs typeface="EB Garamond"/>
                <a:sym typeface="EB Garamond"/>
              </a:rPr>
              <a:t>Photo courtesy of Decanter</a:t>
            </a:r>
            <a:endParaRPr sz="2000">
              <a:solidFill>
                <a:schemeClr val="accent2"/>
              </a:solidFill>
              <a:latin typeface="EB Garamond"/>
              <a:ea typeface="EB Garamond"/>
              <a:cs typeface="EB Garamond"/>
              <a:sym typeface="EB Garamond"/>
            </a:endParaRPr>
          </a:p>
        </p:txBody>
      </p:sp>
      <p:pic>
        <p:nvPicPr>
          <p:cNvPr id="718" name="Google Shape;718;g34c92f71467_0_0"/>
          <p:cNvPicPr preferRelativeResize="0"/>
          <p:nvPr/>
        </p:nvPicPr>
        <p:blipFill>
          <a:blip r:embed="rId4">
            <a:alphaModFix/>
          </a:blip>
          <a:stretch>
            <a:fillRect/>
          </a:stretch>
        </p:blipFill>
        <p:spPr>
          <a:xfrm>
            <a:off x="5387729" y="896550"/>
            <a:ext cx="4174720" cy="3134825"/>
          </a:xfrm>
          <a:prstGeom prst="rect">
            <a:avLst/>
          </a:prstGeom>
          <a:noFill/>
          <a:ln>
            <a:noFill/>
          </a:ln>
        </p:spPr>
      </p:pic>
      <p:sp>
        <p:nvSpPr>
          <p:cNvPr id="719" name="Google Shape;719;g34c92f71467_0_0"/>
          <p:cNvSpPr txBox="1"/>
          <p:nvPr/>
        </p:nvSpPr>
        <p:spPr>
          <a:xfrm>
            <a:off x="9790925" y="1285275"/>
            <a:ext cx="2026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accent2"/>
                </a:solidFill>
                <a:latin typeface="EB Garamond"/>
                <a:ea typeface="EB Garamond"/>
                <a:cs typeface="EB Garamond"/>
                <a:sym typeface="EB Garamond"/>
              </a:rPr>
              <a:t>Photo courtesy of Word on the Grapevine</a:t>
            </a:r>
            <a:endParaRPr sz="2000">
              <a:solidFill>
                <a:schemeClr val="accent2"/>
              </a:solidFill>
              <a:latin typeface="EB Garamond"/>
              <a:ea typeface="EB Garamond"/>
              <a:cs typeface="EB Garamond"/>
              <a:sym typeface="EB Garamond"/>
            </a:endParaRPr>
          </a:p>
        </p:txBody>
      </p:sp>
      <p:pic>
        <p:nvPicPr>
          <p:cNvPr id="720" name="Google Shape;720;g34c92f71467_0_0"/>
          <p:cNvPicPr preferRelativeResize="0"/>
          <p:nvPr/>
        </p:nvPicPr>
        <p:blipFill>
          <a:blip r:embed="rId5">
            <a:alphaModFix/>
          </a:blip>
          <a:stretch>
            <a:fillRect/>
          </a:stretch>
        </p:blipFill>
        <p:spPr>
          <a:xfrm>
            <a:off x="7101937" y="4189125"/>
            <a:ext cx="3114040" cy="2674226"/>
          </a:xfrm>
          <a:prstGeom prst="rect">
            <a:avLst/>
          </a:prstGeom>
          <a:noFill/>
          <a:ln>
            <a:noFill/>
          </a:ln>
        </p:spPr>
      </p:pic>
      <p:pic>
        <p:nvPicPr>
          <p:cNvPr id="721" name="Google Shape;721;g34c92f71467_0_0"/>
          <p:cNvPicPr preferRelativeResize="0"/>
          <p:nvPr/>
        </p:nvPicPr>
        <p:blipFill>
          <a:blip r:embed="rId6">
            <a:alphaModFix/>
          </a:blip>
          <a:stretch>
            <a:fillRect/>
          </a:stretch>
        </p:blipFill>
        <p:spPr>
          <a:xfrm>
            <a:off x="1388326" y="4797975"/>
            <a:ext cx="2807632" cy="1907625"/>
          </a:xfrm>
          <a:prstGeom prst="rect">
            <a:avLst/>
          </a:prstGeom>
          <a:noFill/>
          <a:ln>
            <a:noFill/>
          </a:ln>
        </p:spPr>
      </p:pic>
      <p:sp>
        <p:nvSpPr>
          <p:cNvPr id="722" name="Google Shape;722;g34c92f71467_0_0"/>
          <p:cNvSpPr txBox="1"/>
          <p:nvPr/>
        </p:nvSpPr>
        <p:spPr>
          <a:xfrm>
            <a:off x="4185744" y="5505500"/>
            <a:ext cx="180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accent2"/>
                </a:solidFill>
                <a:latin typeface="EB Garamond"/>
                <a:ea typeface="EB Garamond"/>
                <a:cs typeface="EB Garamond"/>
                <a:sym typeface="EB Garamond"/>
              </a:rPr>
              <a:t>Photo courtesy of Decanter</a:t>
            </a:r>
            <a:endParaRPr sz="2000">
              <a:solidFill>
                <a:schemeClr val="accent2"/>
              </a:solidFill>
              <a:latin typeface="EB Garamond"/>
              <a:ea typeface="EB Garamond"/>
              <a:cs typeface="EB Garamond"/>
              <a:sym typeface="EB Garamon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29ed49aaabc_0_14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729" name="Google Shape;729;g29ed49aaabc_0_14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10</a:t>
            </a:r>
            <a:endParaRPr sz="1400" b="0" i="0" u="none" strike="noStrike" cap="none">
              <a:solidFill>
                <a:srgbClr val="000000"/>
              </a:solidFill>
              <a:latin typeface="EB Garamond"/>
              <a:ea typeface="EB Garamond"/>
              <a:cs typeface="EB Garamond"/>
              <a:sym typeface="EB Garamond"/>
            </a:endParaRPr>
          </a:p>
        </p:txBody>
      </p:sp>
      <p:sp>
        <p:nvSpPr>
          <p:cNvPr id="730" name="Google Shape;730;g29ed49aaabc_0_14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2cb29186184_0_343"/>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737" name="Google Shape;737;g2cb29186184_0_343"/>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10</a:t>
            </a:r>
            <a:endParaRPr sz="1400" b="0" i="0" u="none" strike="noStrike" cap="none">
              <a:solidFill>
                <a:srgbClr val="000000"/>
              </a:solidFill>
              <a:latin typeface="EB Garamond"/>
              <a:ea typeface="EB Garamond"/>
              <a:cs typeface="EB Garamond"/>
              <a:sym typeface="EB Garamond"/>
            </a:endParaRPr>
          </a:p>
        </p:txBody>
      </p:sp>
      <p:sp>
        <p:nvSpPr>
          <p:cNvPr id="738" name="Google Shape;738;g2cb29186184_0_343"/>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Potato skin </a:t>
            </a:r>
            <a:endParaRPr sz="1400" b="0" i="0" u="none" strike="noStrike" cap="none">
              <a:solidFill>
                <a:srgbClr val="000000"/>
              </a:solidFill>
              <a:latin typeface="EB Garamond"/>
              <a:ea typeface="EB Garamond"/>
              <a:cs typeface="EB Garamond"/>
              <a:sym typeface="EB Garamond"/>
            </a:endParaRPr>
          </a:p>
        </p:txBody>
      </p:sp>
      <p:pic>
        <p:nvPicPr>
          <p:cNvPr id="739" name="Google Shape;739;g2cb29186184_0_343"/>
          <p:cNvPicPr preferRelativeResize="0"/>
          <p:nvPr/>
        </p:nvPicPr>
        <p:blipFill>
          <a:blip r:embed="rId3">
            <a:alphaModFix/>
          </a:blip>
          <a:stretch>
            <a:fillRect/>
          </a:stretch>
        </p:blipFill>
        <p:spPr>
          <a:xfrm>
            <a:off x="10246549" y="523750"/>
            <a:ext cx="1908900" cy="1908877"/>
          </a:xfrm>
          <a:prstGeom prst="rect">
            <a:avLst/>
          </a:prstGeom>
          <a:noFill/>
          <a:ln>
            <a:noFill/>
          </a:ln>
        </p:spPr>
      </p:pic>
      <p:pic>
        <p:nvPicPr>
          <p:cNvPr id="740" name="Google Shape;740;g2cb29186184_0_343" title="Chart"/>
          <p:cNvPicPr preferRelativeResize="0"/>
          <p:nvPr/>
        </p:nvPicPr>
        <p:blipFill>
          <a:blip r:embed="rId4">
            <a:alphaModFix/>
          </a:blip>
          <a:stretch>
            <a:fillRect/>
          </a:stretch>
        </p:blipFill>
        <p:spPr>
          <a:xfrm>
            <a:off x="737400" y="860400"/>
            <a:ext cx="9699600" cy="59976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0fdf5fef28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747" name="Google Shape;747;g20fdf5fef28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10</a:t>
            </a:r>
            <a:endParaRPr sz="1400" b="0" i="0" u="none" strike="noStrike" cap="none">
              <a:solidFill>
                <a:srgbClr val="000000"/>
              </a:solidFill>
              <a:latin typeface="EB Garamond"/>
              <a:ea typeface="EB Garamond"/>
              <a:cs typeface="EB Garamond"/>
              <a:sym typeface="EB Garamond"/>
            </a:endParaRPr>
          </a:p>
        </p:txBody>
      </p:sp>
      <p:sp>
        <p:nvSpPr>
          <p:cNvPr id="748" name="Google Shape;748;g20fdf5fef28_0_0"/>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Ladybird taint</a:t>
            </a:r>
            <a:endParaRPr sz="1400" b="0" i="0" u="none" strike="noStrike" cap="none">
              <a:solidFill>
                <a:srgbClr val="000000"/>
              </a:solidFill>
              <a:latin typeface="EB Garamond"/>
              <a:ea typeface="EB Garamond"/>
              <a:cs typeface="EB Garamond"/>
              <a:sym typeface="EB Garamond"/>
            </a:endParaRPr>
          </a:p>
        </p:txBody>
      </p:sp>
      <p:sp>
        <p:nvSpPr>
          <p:cNvPr id="749" name="Google Shape;749;g20fdf5fef28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Potato skin</a:t>
            </a:r>
            <a:endParaRPr sz="1400" b="0" i="0" u="none" strike="noStrike" cap="none">
              <a:solidFill>
                <a:srgbClr val="000000"/>
              </a:solidFill>
              <a:latin typeface="EB Garamond"/>
              <a:ea typeface="EB Garamond"/>
              <a:cs typeface="EB Garamond"/>
              <a:sym typeface="EB Garamond"/>
            </a:endParaRPr>
          </a:p>
        </p:txBody>
      </p:sp>
      <p:sp>
        <p:nvSpPr>
          <p:cNvPr id="750" name="Google Shape;750;g20fdf5fef28_0_0"/>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751" name="Google Shape;751;g20fdf5fef28_0_0"/>
          <p:cNvSpPr/>
          <p:nvPr/>
        </p:nvSpPr>
        <p:spPr>
          <a:xfrm>
            <a:off x="10246548" y="36710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1 n</a:t>
            </a:r>
            <a:r>
              <a:rPr lang="en-GB" sz="2000" b="0" i="0" u="none" strike="noStrike" cap="none">
                <a:solidFill>
                  <a:srgbClr val="002060"/>
                </a:solidFill>
                <a:latin typeface="EB Garamond"/>
                <a:ea typeface="EB Garamond"/>
                <a:cs typeface="EB Garamond"/>
                <a:sym typeface="EB Garamond"/>
              </a:rPr>
              <a:t>g/L</a:t>
            </a:r>
            <a:endParaRPr sz="1400" b="0" i="0" u="none" strike="noStrike" cap="none">
              <a:solidFill>
                <a:srgbClr val="000000"/>
              </a:solidFill>
              <a:latin typeface="EB Garamond"/>
              <a:ea typeface="EB Garamond"/>
              <a:cs typeface="EB Garamond"/>
              <a:sym typeface="EB Garamond"/>
            </a:endParaRPr>
          </a:p>
        </p:txBody>
      </p:sp>
      <p:sp>
        <p:nvSpPr>
          <p:cNvPr id="752" name="Google Shape;752;g20fdf5fef28_0_0"/>
          <p:cNvSpPr/>
          <p:nvPr/>
        </p:nvSpPr>
        <p:spPr>
          <a:xfrm>
            <a:off x="789451" y="1002825"/>
            <a:ext cx="2962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3-isopropyl-2-methoxypyrazine</a:t>
            </a:r>
            <a:endParaRPr sz="1800" i="1">
              <a:solidFill>
                <a:srgbClr val="00206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Pyrazines</a:t>
            </a:r>
            <a:endParaRPr sz="1800">
              <a:solidFill>
                <a:srgbClr val="002060"/>
              </a:solidFill>
              <a:latin typeface="EB Garamond"/>
              <a:ea typeface="EB Garamond"/>
              <a:cs typeface="EB Garamond"/>
              <a:sym typeface="EB Garamond"/>
            </a:endParaRPr>
          </a:p>
        </p:txBody>
      </p:sp>
      <p:sp>
        <p:nvSpPr>
          <p:cNvPr id="753" name="Google Shape;753;g20fdf5fef28_0_0"/>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Removing beetles, vineyard management</a:t>
            </a:r>
            <a:endParaRPr sz="1400" b="0" i="0" u="none" strike="noStrike" cap="none">
              <a:solidFill>
                <a:srgbClr val="000000"/>
              </a:solidFill>
              <a:latin typeface="EB Garamond"/>
              <a:ea typeface="EB Garamond"/>
              <a:cs typeface="EB Garamond"/>
              <a:sym typeface="EB Garamond"/>
            </a:endParaRPr>
          </a:p>
        </p:txBody>
      </p:sp>
      <p:sp>
        <p:nvSpPr>
          <p:cNvPr id="754" name="Google Shape;754;g20fdf5fef28_0_0"/>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Origins</a:t>
            </a:r>
            <a:endParaRPr sz="3000" b="1">
              <a:solidFill>
                <a:schemeClr val="lt1"/>
              </a:solidFill>
              <a:latin typeface="EB Garamond"/>
              <a:ea typeface="EB Garamond"/>
              <a:cs typeface="EB Garamond"/>
              <a:sym typeface="EB Garamond"/>
            </a:endParaRPr>
          </a:p>
        </p:txBody>
      </p:sp>
      <p:sp>
        <p:nvSpPr>
          <p:cNvPr id="755" name="Google Shape;755;g20fdf5fef28_0_0"/>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Ladybird invasions, climate change</a:t>
            </a:r>
            <a:endParaRPr sz="1400" b="0" i="0" u="none" strike="noStrike" cap="none">
              <a:solidFill>
                <a:srgbClr val="000000"/>
              </a:solidFill>
              <a:latin typeface="EB Garamond"/>
              <a:ea typeface="EB Garamond"/>
              <a:cs typeface="EB Garamond"/>
              <a:sym typeface="EB Garamond"/>
            </a:endParaRPr>
          </a:p>
        </p:txBody>
      </p:sp>
      <p:pic>
        <p:nvPicPr>
          <p:cNvPr id="756" name="Google Shape;756;g20fdf5fef28_0_0"/>
          <p:cNvPicPr preferRelativeResize="0"/>
          <p:nvPr/>
        </p:nvPicPr>
        <p:blipFill>
          <a:blip r:embed="rId3">
            <a:alphaModFix/>
          </a:blip>
          <a:stretch>
            <a:fillRect/>
          </a:stretch>
        </p:blipFill>
        <p:spPr>
          <a:xfrm>
            <a:off x="10598150" y="2362150"/>
            <a:ext cx="1358400" cy="1113011"/>
          </a:xfrm>
          <a:prstGeom prst="rect">
            <a:avLst/>
          </a:prstGeom>
          <a:noFill/>
          <a:ln>
            <a:noFill/>
          </a:ln>
        </p:spPr>
      </p:pic>
      <p:sp>
        <p:nvSpPr>
          <p:cNvPr id="757" name="Google Shape;757;g20fdf5fef28_0_0"/>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pic>
        <p:nvPicPr>
          <p:cNvPr id="758" name="Google Shape;758;g20fdf5fef28_0_0"/>
          <p:cNvPicPr preferRelativeResize="0"/>
          <p:nvPr/>
        </p:nvPicPr>
        <p:blipFill>
          <a:blip r:embed="rId4">
            <a:alphaModFix/>
          </a:blip>
          <a:stretch>
            <a:fillRect/>
          </a:stretch>
        </p:blipFill>
        <p:spPr>
          <a:xfrm>
            <a:off x="10246549" y="523750"/>
            <a:ext cx="1908900" cy="1908877"/>
          </a:xfrm>
          <a:prstGeom prst="rect">
            <a:avLst/>
          </a:prstGeom>
          <a:noFill/>
          <a:ln>
            <a:noFill/>
          </a:ln>
        </p:spPr>
      </p:pic>
      <p:graphicFrame>
        <p:nvGraphicFramePr>
          <p:cNvPr id="759" name="Google Shape;759;g20fdf5fef28_0_0"/>
          <p:cNvGraphicFramePr/>
          <p:nvPr/>
        </p:nvGraphicFramePr>
        <p:xfrm>
          <a:off x="10691775" y="4537800"/>
          <a:ext cx="1500225" cy="2173923"/>
        </p:xfrm>
        <a:graphic>
          <a:graphicData uri="http://schemas.openxmlformats.org/drawingml/2006/table">
            <a:tbl>
              <a:tblPr>
                <a:noFill/>
                <a:tableStyleId>{E059E3A5-5BE0-449D-9A0C-67D833C947DF}</a:tableStyleId>
              </a:tblPr>
              <a:tblGrid>
                <a:gridCol w="270525">
                  <a:extLst>
                    <a:ext uri="{9D8B030D-6E8A-4147-A177-3AD203B41FA5}">
                      <a16:colId xmlns:a16="http://schemas.microsoft.com/office/drawing/2014/main" val="20000"/>
                    </a:ext>
                  </a:extLst>
                </a:gridCol>
                <a:gridCol w="122970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1:0"/>
                      </a:ext>
                    </a:extLst>
                  </a:tcPr>
                </a:tc>
                <a:tc>
                  <a:txBody>
                    <a:bodyPr/>
                    <a:lstStyle/>
                    <a:p>
                      <a:pPr marL="0" lvl="0" indent="0" algn="l" rtl="0">
                        <a:lnSpc>
                          <a:spcPct val="115000"/>
                        </a:lnSpc>
                        <a:spcBef>
                          <a:spcPts val="0"/>
                        </a:spcBef>
                        <a:spcAft>
                          <a:spcPts val="0"/>
                        </a:spcAft>
                        <a:buNone/>
                      </a:pPr>
                      <a:r>
                        <a:rPr lang="en-GB" sz="1000"/>
                        <a:t>Bruised apple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2:0"/>
                      </a:ext>
                    </a:extLst>
                  </a:tcPr>
                </a:tc>
                <a:tc>
                  <a:txBody>
                    <a:bodyPr/>
                    <a:lstStyle/>
                    <a:p>
                      <a:pPr marL="0" lvl="0" indent="0" algn="l" rtl="0">
                        <a:lnSpc>
                          <a:spcPct val="115000"/>
                        </a:lnSpc>
                        <a:spcBef>
                          <a:spcPts val="0"/>
                        </a:spcBef>
                        <a:spcAft>
                          <a:spcPts val="0"/>
                        </a:spcAft>
                        <a:buNone/>
                      </a:pPr>
                      <a:r>
                        <a:rPr lang="en-GB" sz="1000"/>
                        <a:t>Brown sugar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3:0"/>
                      </a:ext>
                    </a:extLst>
                  </a:tcPr>
                </a:tc>
                <a:tc>
                  <a:txBody>
                    <a:bodyPr/>
                    <a:lstStyle/>
                    <a:p>
                      <a:pPr marL="0" lvl="0" indent="0" algn="l" rtl="0">
                        <a:lnSpc>
                          <a:spcPct val="115000"/>
                        </a:lnSpc>
                        <a:spcBef>
                          <a:spcPts val="0"/>
                        </a:spcBef>
                        <a:spcAft>
                          <a:spcPts val="0"/>
                        </a:spcAft>
                        <a:buNone/>
                      </a:pPr>
                      <a:r>
                        <a:rPr lang="en-GB" sz="1000"/>
                        <a:t>Camembert</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4:0"/>
                      </a:ext>
                    </a:extLst>
                  </a:tcPr>
                </a:tc>
                <a:tc>
                  <a:txBody>
                    <a:bodyPr/>
                    <a:lstStyle/>
                    <a:p>
                      <a:pPr marL="0" lvl="0" indent="0" algn="l" rtl="0">
                        <a:lnSpc>
                          <a:spcPct val="115000"/>
                        </a:lnSpc>
                        <a:spcBef>
                          <a:spcPts val="0"/>
                        </a:spcBef>
                        <a:spcAft>
                          <a:spcPts val="0"/>
                        </a:spcAft>
                        <a:buNone/>
                      </a:pPr>
                      <a:r>
                        <a:rPr lang="en-GB" sz="1000"/>
                        <a:t>Smoke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5:0"/>
                      </a:ext>
                    </a:extLst>
                  </a:tcPr>
                </a:tc>
                <a:tc>
                  <a:txBody>
                    <a:bodyPr/>
                    <a:lstStyle/>
                    <a:p>
                      <a:pPr marL="0" lvl="0" indent="0" algn="l" rtl="0">
                        <a:lnSpc>
                          <a:spcPct val="115000"/>
                        </a:lnSpc>
                        <a:spcBef>
                          <a:spcPts val="0"/>
                        </a:spcBef>
                        <a:spcAft>
                          <a:spcPts val="0"/>
                        </a:spcAft>
                        <a:buNone/>
                      </a:pPr>
                      <a:r>
                        <a:rPr lang="en-GB" sz="1000"/>
                        <a:t>Band-aid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6:0"/>
                      </a:ext>
                    </a:extLst>
                  </a:tcPr>
                </a:tc>
                <a:tc>
                  <a:txBody>
                    <a:bodyPr/>
                    <a:lstStyle/>
                    <a:p>
                      <a:pPr marL="0" lvl="0" indent="0" algn="l" rtl="0">
                        <a:lnSpc>
                          <a:spcPct val="115000"/>
                        </a:lnSpc>
                        <a:spcBef>
                          <a:spcPts val="0"/>
                        </a:spcBef>
                        <a:spcAft>
                          <a:spcPts val="0"/>
                        </a:spcAft>
                        <a:buNone/>
                      </a:pPr>
                      <a:r>
                        <a:rPr lang="en-GB" sz="1000"/>
                        <a:t>Basmati rice</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7:0"/>
                      </a:ext>
                    </a:extLst>
                  </a:tcPr>
                </a:tc>
                <a:tc>
                  <a:txBody>
                    <a:bodyPr/>
                    <a:lstStyle/>
                    <a:p>
                      <a:pPr marL="0" lvl="0" indent="0" algn="l" rtl="0">
                        <a:lnSpc>
                          <a:spcPct val="115000"/>
                        </a:lnSpc>
                        <a:spcBef>
                          <a:spcPts val="0"/>
                        </a:spcBef>
                        <a:spcAft>
                          <a:spcPts val="0"/>
                        </a:spcAft>
                        <a:buNone/>
                      </a:pPr>
                      <a:r>
                        <a:rPr lang="en-GB" sz="1000"/>
                        <a:t>Vinegar</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8:0"/>
                      </a:ext>
                    </a:extLst>
                  </a:tcPr>
                </a:tc>
                <a:tc>
                  <a:txBody>
                    <a:bodyPr/>
                    <a:lstStyle/>
                    <a:p>
                      <a:pPr marL="0" lvl="0" indent="0" algn="l" rtl="0">
                        <a:lnSpc>
                          <a:spcPct val="115000"/>
                        </a:lnSpc>
                        <a:spcBef>
                          <a:spcPts val="0"/>
                        </a:spcBef>
                        <a:spcAft>
                          <a:spcPts val="0"/>
                        </a:spcAft>
                        <a:buNone/>
                      </a:pPr>
                      <a:r>
                        <a:rPr lang="en-GB" sz="1000"/>
                        <a:t>Nail varnish remover</a:t>
                      </a:r>
                      <a:endParaRPr sz="1000"/>
                    </a:p>
                  </a:txBody>
                  <a:tcPr marL="91425" marR="9142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9:0"/>
                      </a:ext>
                    </a:extLst>
                  </a:tcPr>
                </a:tc>
                <a:tc>
                  <a:txBody>
                    <a:bodyPr/>
                    <a:lstStyle/>
                    <a:p>
                      <a:pPr marL="0" lvl="0" indent="0" algn="l" rtl="0">
                        <a:lnSpc>
                          <a:spcPct val="115000"/>
                        </a:lnSpc>
                        <a:spcBef>
                          <a:spcPts val="0"/>
                        </a:spcBef>
                        <a:spcAft>
                          <a:spcPts val="0"/>
                        </a:spcAft>
                        <a:buNone/>
                      </a:pPr>
                      <a:r>
                        <a:rPr lang="en-GB" sz="1000"/>
                        <a:t>Potato skin</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59: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06b220c6ff_1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a:t>
            </a:r>
            <a:r>
              <a:rPr lang="en-GB" sz="3200">
                <a:solidFill>
                  <a:srgbClr val="BFBFBF"/>
                </a:solidFill>
                <a:latin typeface="EB Garamond"/>
                <a:ea typeface="EB Garamond"/>
                <a:cs typeface="EB Garamond"/>
                <a:sym typeface="EB Garamond"/>
              </a:rPr>
              <a:t>faults</a:t>
            </a:r>
            <a:endParaRPr sz="1400" b="0" i="0" u="none" strike="noStrike" cap="none">
              <a:solidFill>
                <a:srgbClr val="000000"/>
              </a:solidFill>
              <a:latin typeface="EB Garamond"/>
              <a:ea typeface="EB Garamond"/>
              <a:cs typeface="EB Garamond"/>
              <a:sym typeface="EB Garamond"/>
            </a:endParaRPr>
          </a:p>
        </p:txBody>
      </p:sp>
      <p:sp>
        <p:nvSpPr>
          <p:cNvPr id="173" name="Google Shape;173;g306b220c6ff_1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a:t>
            </a:r>
            <a:endParaRPr sz="1400" b="0" i="0" u="none" strike="noStrike" cap="none">
              <a:solidFill>
                <a:srgbClr val="000000"/>
              </a:solidFill>
              <a:latin typeface="EB Garamond"/>
              <a:ea typeface="EB Garamond"/>
              <a:cs typeface="EB Garamond"/>
              <a:sym typeface="EB Garamond"/>
            </a:endParaRPr>
          </a:p>
        </p:txBody>
      </p:sp>
      <p:sp>
        <p:nvSpPr>
          <p:cNvPr id="174" name="Google Shape;174;g306b220c6ff_1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Wet cardboard </a:t>
            </a:r>
            <a:endParaRPr sz="1400" b="0" i="0" u="none" strike="noStrike" cap="none">
              <a:solidFill>
                <a:srgbClr val="000000"/>
              </a:solidFill>
              <a:latin typeface="EB Garamond"/>
              <a:ea typeface="EB Garamond"/>
              <a:cs typeface="EB Garamond"/>
              <a:sym typeface="EB Garamond"/>
            </a:endParaRPr>
          </a:p>
        </p:txBody>
      </p:sp>
      <p:pic>
        <p:nvPicPr>
          <p:cNvPr id="175" name="Google Shape;175;g306b220c6ff_1_0"/>
          <p:cNvPicPr preferRelativeResize="0"/>
          <p:nvPr/>
        </p:nvPicPr>
        <p:blipFill>
          <a:blip r:embed="rId3">
            <a:alphaModFix/>
          </a:blip>
          <a:stretch>
            <a:fillRect/>
          </a:stretch>
        </p:blipFill>
        <p:spPr>
          <a:xfrm>
            <a:off x="10253825" y="142175"/>
            <a:ext cx="2152650" cy="2152650"/>
          </a:xfrm>
          <a:prstGeom prst="rect">
            <a:avLst/>
          </a:prstGeom>
          <a:noFill/>
          <a:ln>
            <a:noFill/>
          </a:ln>
        </p:spPr>
      </p:pic>
      <p:pic>
        <p:nvPicPr>
          <p:cNvPr id="176" name="Google Shape;176;g306b220c6ff_1_0" title="Chart"/>
          <p:cNvPicPr preferRelativeResize="0"/>
          <p:nvPr/>
        </p:nvPicPr>
        <p:blipFill>
          <a:blip r:embed="rId4">
            <a:alphaModFix/>
          </a:blip>
          <a:stretch>
            <a:fillRect/>
          </a:stretch>
        </p:blipFill>
        <p:spPr>
          <a:xfrm>
            <a:off x="737400" y="860400"/>
            <a:ext cx="9699600" cy="59976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g27d424bed1b_0_18"/>
          <p:cNvPicPr preferRelativeResize="0"/>
          <p:nvPr/>
        </p:nvPicPr>
        <p:blipFill>
          <a:blip r:embed="rId3">
            <a:alphaModFix/>
          </a:blip>
          <a:stretch>
            <a:fillRect/>
          </a:stretch>
        </p:blipFill>
        <p:spPr>
          <a:xfrm>
            <a:off x="237400" y="1703566"/>
            <a:ext cx="4601175" cy="3450876"/>
          </a:xfrm>
          <a:prstGeom prst="rect">
            <a:avLst/>
          </a:prstGeom>
          <a:noFill/>
          <a:ln>
            <a:noFill/>
          </a:ln>
        </p:spPr>
      </p:pic>
      <p:pic>
        <p:nvPicPr>
          <p:cNvPr id="766" name="Google Shape;766;g27d424bed1b_0_18"/>
          <p:cNvPicPr preferRelativeResize="0"/>
          <p:nvPr/>
        </p:nvPicPr>
        <p:blipFill>
          <a:blip r:embed="rId4">
            <a:alphaModFix/>
          </a:blip>
          <a:stretch>
            <a:fillRect/>
          </a:stretch>
        </p:blipFill>
        <p:spPr>
          <a:xfrm>
            <a:off x="4966750" y="2150145"/>
            <a:ext cx="3577999" cy="2557725"/>
          </a:xfrm>
          <a:prstGeom prst="rect">
            <a:avLst/>
          </a:prstGeom>
          <a:noFill/>
          <a:ln>
            <a:noFill/>
          </a:ln>
        </p:spPr>
      </p:pic>
      <p:pic>
        <p:nvPicPr>
          <p:cNvPr id="767" name="Google Shape;767;g27d424bed1b_0_18"/>
          <p:cNvPicPr preferRelativeResize="0"/>
          <p:nvPr/>
        </p:nvPicPr>
        <p:blipFill>
          <a:blip r:embed="rId5">
            <a:alphaModFix/>
          </a:blip>
          <a:stretch>
            <a:fillRect/>
          </a:stretch>
        </p:blipFill>
        <p:spPr>
          <a:xfrm>
            <a:off x="8842549" y="1095388"/>
            <a:ext cx="3143250" cy="4667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7d1087ceeb_0_33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Pyrazines</a:t>
            </a:r>
            <a:endParaRPr/>
          </a:p>
        </p:txBody>
      </p:sp>
      <p:sp>
        <p:nvSpPr>
          <p:cNvPr id="774" name="Google Shape;774;g27d1087ceeb_0_339"/>
          <p:cNvSpPr txBox="1">
            <a:spLocks noGrp="1"/>
          </p:cNvSpPr>
          <p:nvPr>
            <p:ph type="body" idx="1"/>
          </p:nvPr>
        </p:nvSpPr>
        <p:spPr>
          <a:xfrm>
            <a:off x="6700075" y="1690813"/>
            <a:ext cx="28998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Other pyrazines</a:t>
            </a:r>
            <a:endParaRPr/>
          </a:p>
        </p:txBody>
      </p:sp>
      <p:sp>
        <p:nvSpPr>
          <p:cNvPr id="775" name="Google Shape;775;g27d1087ceeb_0_339"/>
          <p:cNvSpPr txBox="1">
            <a:spLocks noGrp="1"/>
          </p:cNvSpPr>
          <p:nvPr>
            <p:ph type="body" idx="1"/>
          </p:nvPr>
        </p:nvSpPr>
        <p:spPr>
          <a:xfrm>
            <a:off x="838200" y="1690825"/>
            <a:ext cx="34686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Methoxypyrazines</a:t>
            </a:r>
            <a:endParaRPr/>
          </a:p>
        </p:txBody>
      </p:sp>
      <p:cxnSp>
        <p:nvCxnSpPr>
          <p:cNvPr id="776" name="Google Shape;776;g27d1087ceeb_0_339"/>
          <p:cNvCxnSpPr/>
          <p:nvPr/>
        </p:nvCxnSpPr>
        <p:spPr>
          <a:xfrm flipH="1">
            <a:off x="3291200" y="2318913"/>
            <a:ext cx="14400" cy="1496700"/>
          </a:xfrm>
          <a:prstGeom prst="straightConnector1">
            <a:avLst/>
          </a:prstGeom>
          <a:noFill/>
          <a:ln w="76200" cap="flat" cmpd="sng">
            <a:solidFill>
              <a:schemeClr val="dk1"/>
            </a:solidFill>
            <a:prstDash val="solid"/>
            <a:round/>
            <a:headEnd type="none" w="med" len="med"/>
            <a:tailEnd type="triangle" w="med" len="med"/>
          </a:ln>
        </p:spPr>
      </p:cxnSp>
      <p:cxnSp>
        <p:nvCxnSpPr>
          <p:cNvPr id="777" name="Google Shape;777;g27d1087ceeb_0_339"/>
          <p:cNvCxnSpPr/>
          <p:nvPr/>
        </p:nvCxnSpPr>
        <p:spPr>
          <a:xfrm flipH="1">
            <a:off x="892300" y="2287925"/>
            <a:ext cx="14400" cy="1496700"/>
          </a:xfrm>
          <a:prstGeom prst="straightConnector1">
            <a:avLst/>
          </a:prstGeom>
          <a:noFill/>
          <a:ln w="76200" cap="flat" cmpd="sng">
            <a:solidFill>
              <a:schemeClr val="dk1"/>
            </a:solidFill>
            <a:prstDash val="solid"/>
            <a:round/>
            <a:headEnd type="none" w="med" len="med"/>
            <a:tailEnd type="triangle" w="med" len="med"/>
          </a:ln>
        </p:spPr>
      </p:cxnSp>
      <p:sp>
        <p:nvSpPr>
          <p:cNvPr id="778" name="Google Shape;778;g27d1087ceeb_0_339"/>
          <p:cNvSpPr/>
          <p:nvPr/>
        </p:nvSpPr>
        <p:spPr>
          <a:xfrm>
            <a:off x="2290098" y="4190000"/>
            <a:ext cx="2016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3-isopropyl-2-</a:t>
            </a:r>
            <a:endParaRPr sz="1800" i="1">
              <a:solidFill>
                <a:srgbClr val="002060"/>
              </a:solidFill>
              <a:latin typeface="EB Garamond"/>
              <a:ea typeface="EB Garamond"/>
              <a:cs typeface="EB Garamond"/>
              <a:sym typeface="EB Garamond"/>
            </a:endParaRPr>
          </a:p>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methoxypyrazine</a:t>
            </a:r>
            <a:endParaRPr sz="1800" b="0" i="0" u="none" strike="noStrike" cap="none">
              <a:solidFill>
                <a:srgbClr val="002060"/>
              </a:solidFill>
              <a:latin typeface="EB Garamond"/>
              <a:ea typeface="EB Garamond"/>
              <a:cs typeface="EB Garamond"/>
              <a:sym typeface="EB Garamond"/>
            </a:endParaRPr>
          </a:p>
        </p:txBody>
      </p:sp>
      <p:sp>
        <p:nvSpPr>
          <p:cNvPr id="779" name="Google Shape;779;g27d1087ceeb_0_339"/>
          <p:cNvSpPr/>
          <p:nvPr/>
        </p:nvSpPr>
        <p:spPr>
          <a:xfrm>
            <a:off x="9849" y="4174500"/>
            <a:ext cx="17793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3-isobutyl-2-</a:t>
            </a:r>
            <a:endParaRPr sz="1800" i="1">
              <a:solidFill>
                <a:srgbClr val="002060"/>
              </a:solidFill>
              <a:latin typeface="EB Garamond"/>
              <a:ea typeface="EB Garamond"/>
              <a:cs typeface="EB Garamond"/>
              <a:sym typeface="EB Garamond"/>
            </a:endParaRPr>
          </a:p>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methoxypyrazine</a:t>
            </a:r>
            <a:endParaRPr sz="1800" b="0" i="0" u="none" strike="noStrike" cap="none">
              <a:solidFill>
                <a:srgbClr val="002060"/>
              </a:solidFill>
              <a:latin typeface="EB Garamond"/>
              <a:ea typeface="EB Garamond"/>
              <a:cs typeface="EB Garamond"/>
              <a:sym typeface="EB Garamond"/>
            </a:endParaRPr>
          </a:p>
        </p:txBody>
      </p:sp>
      <p:cxnSp>
        <p:nvCxnSpPr>
          <p:cNvPr id="780" name="Google Shape;780;g27d1087ceeb_0_339"/>
          <p:cNvCxnSpPr/>
          <p:nvPr/>
        </p:nvCxnSpPr>
        <p:spPr>
          <a:xfrm flipH="1">
            <a:off x="7933675" y="2287913"/>
            <a:ext cx="14400" cy="1496700"/>
          </a:xfrm>
          <a:prstGeom prst="straightConnector1">
            <a:avLst/>
          </a:prstGeom>
          <a:noFill/>
          <a:ln w="76200" cap="flat" cmpd="sng">
            <a:solidFill>
              <a:schemeClr val="dk1"/>
            </a:solidFill>
            <a:prstDash val="solid"/>
            <a:round/>
            <a:headEnd type="none" w="med" len="med"/>
            <a:tailEnd type="triangle" w="med" len="med"/>
          </a:ln>
        </p:spPr>
      </p:cxnSp>
      <p:sp>
        <p:nvSpPr>
          <p:cNvPr id="781" name="Google Shape;781;g27d1087ceeb_0_339"/>
          <p:cNvSpPr/>
          <p:nvPr/>
        </p:nvSpPr>
        <p:spPr>
          <a:xfrm>
            <a:off x="6932575" y="4174500"/>
            <a:ext cx="24348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2,3,5-trimethylpyrazine</a:t>
            </a:r>
            <a:endParaRPr sz="1800" b="0" i="1" u="none" strike="noStrike" cap="none">
              <a:solidFill>
                <a:srgbClr val="002060"/>
              </a:solidFill>
              <a:latin typeface="EB Garamond"/>
              <a:ea typeface="EB Garamond"/>
              <a:cs typeface="EB Garamond"/>
              <a:sym typeface="EB Garamond"/>
            </a:endParaRPr>
          </a:p>
        </p:txBody>
      </p:sp>
      <p:pic>
        <p:nvPicPr>
          <p:cNvPr id="782" name="Google Shape;782;g27d1087ceeb_0_339"/>
          <p:cNvPicPr preferRelativeResize="0"/>
          <p:nvPr/>
        </p:nvPicPr>
        <p:blipFill>
          <a:blip r:embed="rId3">
            <a:alphaModFix/>
          </a:blip>
          <a:stretch>
            <a:fillRect/>
          </a:stretch>
        </p:blipFill>
        <p:spPr>
          <a:xfrm>
            <a:off x="3502100" y="2855038"/>
            <a:ext cx="1358400" cy="1113011"/>
          </a:xfrm>
          <a:prstGeom prst="rect">
            <a:avLst/>
          </a:prstGeom>
          <a:noFill/>
          <a:ln>
            <a:noFill/>
          </a:ln>
        </p:spPr>
      </p:pic>
      <p:pic>
        <p:nvPicPr>
          <p:cNvPr id="783" name="Google Shape;783;g27d1087ceeb_0_339"/>
          <p:cNvPicPr preferRelativeResize="0"/>
          <p:nvPr/>
        </p:nvPicPr>
        <p:blipFill>
          <a:blip r:embed="rId4">
            <a:alphaModFix/>
          </a:blip>
          <a:stretch>
            <a:fillRect/>
          </a:stretch>
        </p:blipFill>
        <p:spPr>
          <a:xfrm>
            <a:off x="1046300" y="2697539"/>
            <a:ext cx="1496701" cy="1377936"/>
          </a:xfrm>
          <a:prstGeom prst="rect">
            <a:avLst/>
          </a:prstGeom>
          <a:noFill/>
          <a:ln>
            <a:noFill/>
          </a:ln>
        </p:spPr>
      </p:pic>
      <p:pic>
        <p:nvPicPr>
          <p:cNvPr id="784" name="Google Shape;784;g27d1087ceeb_0_339"/>
          <p:cNvPicPr preferRelativeResize="0"/>
          <p:nvPr/>
        </p:nvPicPr>
        <p:blipFill>
          <a:blip r:embed="rId5">
            <a:alphaModFix/>
          </a:blip>
          <a:stretch>
            <a:fillRect/>
          </a:stretch>
        </p:blipFill>
        <p:spPr>
          <a:xfrm>
            <a:off x="8271450" y="2907950"/>
            <a:ext cx="1237250" cy="941627"/>
          </a:xfrm>
          <a:prstGeom prst="rect">
            <a:avLst/>
          </a:prstGeom>
          <a:noFill/>
          <a:ln>
            <a:noFill/>
          </a:ln>
        </p:spPr>
      </p:pic>
      <p:pic>
        <p:nvPicPr>
          <p:cNvPr id="785" name="Google Shape;785;g27d1087ceeb_0_339"/>
          <p:cNvPicPr preferRelativeResize="0"/>
          <p:nvPr/>
        </p:nvPicPr>
        <p:blipFill>
          <a:blip r:embed="rId6">
            <a:alphaModFix/>
          </a:blip>
          <a:stretch>
            <a:fillRect/>
          </a:stretch>
        </p:blipFill>
        <p:spPr>
          <a:xfrm>
            <a:off x="2520200" y="4950725"/>
            <a:ext cx="1779300" cy="1779277"/>
          </a:xfrm>
          <a:prstGeom prst="rect">
            <a:avLst/>
          </a:prstGeom>
          <a:noFill/>
          <a:ln>
            <a:noFill/>
          </a:ln>
        </p:spPr>
      </p:pic>
      <p:pic>
        <p:nvPicPr>
          <p:cNvPr id="786" name="Google Shape;786;g27d1087ceeb_0_339"/>
          <p:cNvPicPr preferRelativeResize="0"/>
          <p:nvPr/>
        </p:nvPicPr>
        <p:blipFill>
          <a:blip r:embed="rId7">
            <a:alphaModFix/>
          </a:blip>
          <a:stretch>
            <a:fillRect/>
          </a:stretch>
        </p:blipFill>
        <p:spPr>
          <a:xfrm>
            <a:off x="-897" y="4799601"/>
            <a:ext cx="1779300" cy="1779318"/>
          </a:xfrm>
          <a:prstGeom prst="rect">
            <a:avLst/>
          </a:prstGeom>
          <a:noFill/>
          <a:ln>
            <a:noFill/>
          </a:ln>
        </p:spPr>
      </p:pic>
      <p:pic>
        <p:nvPicPr>
          <p:cNvPr id="787" name="Google Shape;787;g27d1087ceeb_0_339"/>
          <p:cNvPicPr preferRelativeResize="0"/>
          <p:nvPr/>
        </p:nvPicPr>
        <p:blipFill>
          <a:blip r:embed="rId8">
            <a:alphaModFix/>
          </a:blip>
          <a:stretch>
            <a:fillRect/>
          </a:stretch>
        </p:blipFill>
        <p:spPr>
          <a:xfrm>
            <a:off x="7268725" y="4723401"/>
            <a:ext cx="1496699" cy="14966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37ee36e81ad_0_15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794" name="Google Shape;794;g37ee36e81ad_0_15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795" name="Google Shape;795;g37ee36e81ad_0_15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796" name="Google Shape;796;g37ee36e81ad_0_150"/>
          <p:cNvSpPr txBox="1">
            <a:spLocks noGrp="1"/>
          </p:cNvSpPr>
          <p:nvPr>
            <p:ph type="title"/>
          </p:nvPr>
        </p:nvSpPr>
        <p:spPr>
          <a:xfrm>
            <a:off x="838200" y="669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Specific anosmia rates</a:t>
            </a:r>
            <a:endParaRPr/>
          </a:p>
        </p:txBody>
      </p:sp>
      <p:graphicFrame>
        <p:nvGraphicFramePr>
          <p:cNvPr id="797" name="Google Shape;797;g37ee36e81ad_0_150"/>
          <p:cNvGraphicFramePr/>
          <p:nvPr>
            <p:extLst>
              <p:ext uri="{D42A27DB-BD31-4B8C-83A1-F6EECF244321}">
                <p14:modId xmlns:p14="http://schemas.microsoft.com/office/powerpoint/2010/main" val="2345121798"/>
              </p:ext>
            </p:extLst>
          </p:nvPr>
        </p:nvGraphicFramePr>
        <p:xfrm>
          <a:off x="742050" y="2420250"/>
          <a:ext cx="11184675" cy="3530346"/>
        </p:xfrm>
        <a:graphic>
          <a:graphicData uri="http://schemas.openxmlformats.org/drawingml/2006/table">
            <a:tbl>
              <a:tblPr>
                <a:noFill/>
                <a:tableStyleId>{E059E3A5-5BE0-449D-9A0C-67D833C947DF}</a:tableStyleId>
              </a:tblPr>
              <a:tblGrid>
                <a:gridCol w="587275">
                  <a:extLst>
                    <a:ext uri="{9D8B030D-6E8A-4147-A177-3AD203B41FA5}">
                      <a16:colId xmlns:a16="http://schemas.microsoft.com/office/drawing/2014/main" val="20000"/>
                    </a:ext>
                  </a:extLst>
                </a:gridCol>
                <a:gridCol w="2649350">
                  <a:extLst>
                    <a:ext uri="{9D8B030D-6E8A-4147-A177-3AD203B41FA5}">
                      <a16:colId xmlns:a16="http://schemas.microsoft.com/office/drawing/2014/main" val="20001"/>
                    </a:ext>
                  </a:extLst>
                </a:gridCol>
                <a:gridCol w="4205700">
                  <a:extLst>
                    <a:ext uri="{9D8B030D-6E8A-4147-A177-3AD203B41FA5}">
                      <a16:colId xmlns:a16="http://schemas.microsoft.com/office/drawing/2014/main" val="20002"/>
                    </a:ext>
                  </a:extLst>
                </a:gridCol>
                <a:gridCol w="2589800">
                  <a:extLst>
                    <a:ext uri="{9D8B030D-6E8A-4147-A177-3AD203B41FA5}">
                      <a16:colId xmlns:a16="http://schemas.microsoft.com/office/drawing/2014/main" val="20003"/>
                    </a:ext>
                  </a:extLst>
                </a:gridCol>
                <a:gridCol w="1152550">
                  <a:extLst>
                    <a:ext uri="{9D8B030D-6E8A-4147-A177-3AD203B41FA5}">
                      <a16:colId xmlns:a16="http://schemas.microsoft.com/office/drawing/2014/main" val="20004"/>
                    </a:ext>
                  </a:extLst>
                </a:gridCol>
              </a:tblGrid>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6</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Band-aid</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4-EP</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Brettanomyces</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3%</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7</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dirty="0">
                          <a:solidFill>
                            <a:srgbClr val="203076"/>
                          </a:solidFill>
                          <a:latin typeface="EB Garamond"/>
                          <a:ea typeface="EB Garamond"/>
                          <a:cs typeface="EB Garamond"/>
                          <a:sym typeface="EB Garamond"/>
                        </a:rPr>
                        <a:t>Basmati rice</a:t>
                      </a:r>
                      <a:endParaRPr sz="3000" dirty="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ATHP</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Mousiness</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8%</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8</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Vinegar</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acetic acid</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Volatile acidity</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9</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Nail varnish remover</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ethyl acetate</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Volatile acidity</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3%</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85725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10</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Potato skin</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3-isopropyl-2-methoxypyrazine</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Ladybird taint</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dirty="0">
                          <a:solidFill>
                            <a:srgbClr val="203076"/>
                          </a:solidFill>
                          <a:latin typeface="EB Garamond"/>
                          <a:ea typeface="EB Garamond"/>
                          <a:cs typeface="EB Garamond"/>
                          <a:sym typeface="EB Garamond"/>
                        </a:rPr>
                        <a:t>4%</a:t>
                      </a:r>
                      <a:endParaRPr sz="3000" dirty="0">
                        <a:solidFill>
                          <a:srgbClr val="203076"/>
                        </a:solidFill>
                        <a:latin typeface="EB Garamond"/>
                        <a:ea typeface="EB Garamond"/>
                        <a:cs typeface="EB Garamond"/>
                        <a:sym typeface="EB Garamond"/>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d86e378610_0_287"/>
          <p:cNvSpPr txBox="1">
            <a:spLocks noGrp="1"/>
          </p:cNvSpPr>
          <p:nvPr>
            <p:ph type="body" idx="1"/>
          </p:nvPr>
        </p:nvSpPr>
        <p:spPr>
          <a:xfrm>
            <a:off x="804725" y="830425"/>
            <a:ext cx="10917000" cy="7404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Rehearsal</a:t>
            </a:r>
            <a:endParaRPr sz="3200">
              <a:solidFill>
                <a:schemeClr val="dk1"/>
              </a:solidFill>
            </a:endParaRPr>
          </a:p>
          <a:p>
            <a:pPr marL="685800" lvl="0" indent="0" algn="l" rtl="0">
              <a:lnSpc>
                <a:spcPct val="90000"/>
              </a:lnSpc>
              <a:spcBef>
                <a:spcPts val="0"/>
              </a:spcBef>
              <a:spcAft>
                <a:spcPts val="0"/>
              </a:spcAft>
              <a:buSzPts val="1800"/>
              <a:buNone/>
            </a:pPr>
            <a:endParaRPr sz="3200">
              <a:solidFill>
                <a:schemeClr val="dk1"/>
              </a:solidFill>
            </a:endParaRPr>
          </a:p>
        </p:txBody>
      </p:sp>
      <p:graphicFrame>
        <p:nvGraphicFramePr>
          <p:cNvPr id="870" name="Google Shape;870;g2d86e378610_0_287"/>
          <p:cNvGraphicFramePr/>
          <p:nvPr/>
        </p:nvGraphicFramePr>
        <p:xfrm>
          <a:off x="1404575" y="1447800"/>
          <a:ext cx="8982075" cy="5036190"/>
        </p:xfrm>
        <a:graphic>
          <a:graphicData uri="http://schemas.openxmlformats.org/drawingml/2006/table">
            <a:tbl>
              <a:tblPr>
                <a:noFill/>
                <a:tableStyleId>{E059E3A5-5BE0-449D-9A0C-67D833C947DF}</a:tableStyleId>
              </a:tblPr>
              <a:tblGrid>
                <a:gridCol w="952500">
                  <a:extLst>
                    <a:ext uri="{9D8B030D-6E8A-4147-A177-3AD203B41FA5}">
                      <a16:colId xmlns:a16="http://schemas.microsoft.com/office/drawing/2014/main" val="20000"/>
                    </a:ext>
                  </a:extLst>
                </a:gridCol>
                <a:gridCol w="3705225">
                  <a:extLst>
                    <a:ext uri="{9D8B030D-6E8A-4147-A177-3AD203B41FA5}">
                      <a16:colId xmlns:a16="http://schemas.microsoft.com/office/drawing/2014/main" val="20001"/>
                    </a:ext>
                  </a:extLst>
                </a:gridCol>
                <a:gridCol w="4324350">
                  <a:extLst>
                    <a:ext uri="{9D8B030D-6E8A-4147-A177-3AD203B41FA5}">
                      <a16:colId xmlns:a16="http://schemas.microsoft.com/office/drawing/2014/main" val="20002"/>
                    </a:ext>
                  </a:extLst>
                </a:gridCol>
              </a:tblGrid>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1</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0: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Wet cardboard</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0: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TCA</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0:2"/>
                      </a:ext>
                    </a:extLst>
                  </a:tcPr>
                </a:tc>
                <a:extLst>
                  <a:ext uri="{0D108BD9-81ED-4DB2-BD59-A6C34878D82A}">
                    <a16:rowId xmlns:a16="http://schemas.microsoft.com/office/drawing/2014/main" val="10000"/>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2</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1: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Bruised apple</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1: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acetaldehyde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1:2"/>
                      </a:ext>
                    </a:extLst>
                  </a:tcPr>
                </a:tc>
                <a:extLst>
                  <a:ext uri="{0D108BD9-81ED-4DB2-BD59-A6C34878D82A}">
                    <a16:rowId xmlns:a16="http://schemas.microsoft.com/office/drawing/2014/main" val="10001"/>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3</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2: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Brown sugar</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2: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sotolon</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2:2"/>
                      </a:ext>
                    </a:extLst>
                  </a:tcPr>
                </a:tc>
                <a:extLst>
                  <a:ext uri="{0D108BD9-81ED-4DB2-BD59-A6C34878D82A}">
                    <a16:rowId xmlns:a16="http://schemas.microsoft.com/office/drawing/2014/main" val="10002"/>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4</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3: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Camembert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3: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methyl mercaptan</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3:2"/>
                      </a:ext>
                    </a:extLst>
                  </a:tcPr>
                </a:tc>
                <a:extLst>
                  <a:ext uri="{0D108BD9-81ED-4DB2-BD59-A6C34878D82A}">
                    <a16:rowId xmlns:a16="http://schemas.microsoft.com/office/drawing/2014/main" val="10003"/>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5</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4: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Smoke</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4: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guaiacol</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4:2"/>
                      </a:ext>
                    </a:extLst>
                  </a:tcPr>
                </a:tc>
                <a:extLst>
                  <a:ext uri="{0D108BD9-81ED-4DB2-BD59-A6C34878D82A}">
                    <a16:rowId xmlns:a16="http://schemas.microsoft.com/office/drawing/2014/main" val="10004"/>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6</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5: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Band-aid</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5: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4-EP</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5:2"/>
                      </a:ext>
                    </a:extLst>
                  </a:tcPr>
                </a:tc>
                <a:extLst>
                  <a:ext uri="{0D108BD9-81ED-4DB2-BD59-A6C34878D82A}">
                    <a16:rowId xmlns:a16="http://schemas.microsoft.com/office/drawing/2014/main" val="10005"/>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7</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6: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Basmati rice</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6: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ATHP</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6:2"/>
                      </a:ext>
                    </a:extLst>
                  </a:tcPr>
                </a:tc>
                <a:extLst>
                  <a:ext uri="{0D108BD9-81ED-4DB2-BD59-A6C34878D82A}">
                    <a16:rowId xmlns:a16="http://schemas.microsoft.com/office/drawing/2014/main" val="10006"/>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8</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7: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Vinegar</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7: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acetic acid</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7:2"/>
                      </a:ext>
                    </a:extLst>
                  </a:tcPr>
                </a:tc>
                <a:extLst>
                  <a:ext uri="{0D108BD9-81ED-4DB2-BD59-A6C34878D82A}">
                    <a16:rowId xmlns:a16="http://schemas.microsoft.com/office/drawing/2014/main" val="10007"/>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9</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8: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Nail varnish remover</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8: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ethyl acetate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8:2"/>
                      </a:ext>
                    </a:extLst>
                  </a:tcPr>
                </a:tc>
                <a:extLst>
                  <a:ext uri="{0D108BD9-81ED-4DB2-BD59-A6C34878D82A}">
                    <a16:rowId xmlns:a16="http://schemas.microsoft.com/office/drawing/2014/main" val="10008"/>
                  </a:ext>
                </a:extLst>
              </a:tr>
              <a:tr h="457200">
                <a:tc>
                  <a:txBody>
                    <a:bodyPr/>
                    <a:lstStyle/>
                    <a:p>
                      <a:pPr marL="0" lvl="0" indent="0" algn="ctr"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10</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9: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Potato skin</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9: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3-isopropyl-2-methoxypyrazine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CCCCCC">
                          <a:alpha val="0"/>
                        </a:srgbClr>
                      </a:solidFill>
                      <a:prstDash val="solid"/>
                      <a:round/>
                      <a:headEnd type="none" w="sm" len="sm"/>
                      <a:tailEnd type="none" w="sm" len="sm"/>
                    </a:lnR>
                    <a:lnT w="7050" cap="flat" cmpd="sng">
                      <a:solidFill>
                        <a:srgbClr val="CCCCCC">
                          <a:alpha val="0"/>
                        </a:srgbClr>
                      </a:solidFill>
                      <a:prstDash val="solid"/>
                      <a:round/>
                      <a:headEnd type="none" w="sm" len="sm"/>
                      <a:tailEnd type="none" w="sm" len="sm"/>
                    </a:lnT>
                    <a:lnB w="7050" cap="flat" cmpd="sng">
                      <a:solidFill>
                        <a:srgbClr val="CCCCCC">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0:9:2"/>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103494e1fed_1_1"/>
          <p:cNvSpPr txBox="1">
            <a:spLocks noGrp="1"/>
          </p:cNvSpPr>
          <p:nvPr>
            <p:ph type="body" idx="1"/>
          </p:nvPr>
        </p:nvSpPr>
        <p:spPr>
          <a:xfrm>
            <a:off x="824000" y="494550"/>
            <a:ext cx="10917000" cy="11055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Blind tasting test</a:t>
            </a:r>
            <a:endParaRPr sz="3200">
              <a:solidFill>
                <a:schemeClr val="dk1"/>
              </a:solidFill>
            </a:endParaRPr>
          </a:p>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Options</a:t>
            </a:r>
            <a:endParaRPr sz="3200">
              <a:solidFill>
                <a:schemeClr val="dk1"/>
              </a:solidFill>
            </a:endParaRPr>
          </a:p>
        </p:txBody>
      </p:sp>
      <p:sp>
        <p:nvSpPr>
          <p:cNvPr id="877" name="Google Shape;877;g103494e1fed_1_1"/>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878" name="Google Shape;878;g103494e1fed_1_1"/>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Blind tasting test</a:t>
            </a:r>
            <a:endParaRPr sz="1800" b="0" i="0" u="none" strike="noStrike" cap="none">
              <a:solidFill>
                <a:srgbClr val="F5F4F4"/>
              </a:solidFill>
              <a:latin typeface="EB Garamond"/>
              <a:ea typeface="EB Garamond"/>
              <a:cs typeface="EB Garamond"/>
              <a:sym typeface="EB Garamond"/>
            </a:endParaRPr>
          </a:p>
        </p:txBody>
      </p:sp>
      <p:graphicFrame>
        <p:nvGraphicFramePr>
          <p:cNvPr id="879" name="Google Shape;879;g103494e1fed_1_1"/>
          <p:cNvGraphicFramePr/>
          <p:nvPr/>
        </p:nvGraphicFramePr>
        <p:xfrm>
          <a:off x="1604950" y="1447800"/>
          <a:ext cx="8982075" cy="5036190"/>
        </p:xfrm>
        <a:graphic>
          <a:graphicData uri="http://schemas.openxmlformats.org/drawingml/2006/table">
            <a:tbl>
              <a:tblPr>
                <a:noFill/>
                <a:tableStyleId>{E059E3A5-5BE0-449D-9A0C-67D833C947DF}</a:tableStyleId>
              </a:tblPr>
              <a:tblGrid>
                <a:gridCol w="952500">
                  <a:extLst>
                    <a:ext uri="{9D8B030D-6E8A-4147-A177-3AD203B41FA5}">
                      <a16:colId xmlns:a16="http://schemas.microsoft.com/office/drawing/2014/main" val="20000"/>
                    </a:ext>
                  </a:extLst>
                </a:gridCol>
                <a:gridCol w="3705225">
                  <a:extLst>
                    <a:ext uri="{9D8B030D-6E8A-4147-A177-3AD203B41FA5}">
                      <a16:colId xmlns:a16="http://schemas.microsoft.com/office/drawing/2014/main" val="20001"/>
                    </a:ext>
                  </a:extLst>
                </a:gridCol>
                <a:gridCol w="4324350">
                  <a:extLst>
                    <a:ext uri="{9D8B030D-6E8A-4147-A177-3AD203B41FA5}">
                      <a16:colId xmlns:a16="http://schemas.microsoft.com/office/drawing/2014/main" val="20002"/>
                    </a:ext>
                  </a:extLst>
                </a:gridCol>
              </a:tblGrid>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0: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Band-aid</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0: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4-EP</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0:2"/>
                      </a:ext>
                    </a:extLst>
                  </a:tcPr>
                </a:tc>
                <a:extLst>
                  <a:ext uri="{0D108BD9-81ED-4DB2-BD59-A6C34878D82A}">
                    <a16:rowId xmlns:a16="http://schemas.microsoft.com/office/drawing/2014/main" val="10000"/>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1: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Basmati rice</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1: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ATHP</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1:2"/>
                      </a:ext>
                    </a:extLst>
                  </a:tcPr>
                </a:tc>
                <a:extLst>
                  <a:ext uri="{0D108BD9-81ED-4DB2-BD59-A6C34878D82A}">
                    <a16:rowId xmlns:a16="http://schemas.microsoft.com/office/drawing/2014/main" val="10001"/>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2: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Brown sugar</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2: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sotolon</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2:2"/>
                      </a:ext>
                    </a:extLst>
                  </a:tcPr>
                </a:tc>
                <a:extLst>
                  <a:ext uri="{0D108BD9-81ED-4DB2-BD59-A6C34878D82A}">
                    <a16:rowId xmlns:a16="http://schemas.microsoft.com/office/drawing/2014/main" val="10002"/>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3: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Bruised apple</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3: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acetaldehyde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3:2"/>
                      </a:ext>
                    </a:extLst>
                  </a:tcPr>
                </a:tc>
                <a:extLst>
                  <a:ext uri="{0D108BD9-81ED-4DB2-BD59-A6C34878D82A}">
                    <a16:rowId xmlns:a16="http://schemas.microsoft.com/office/drawing/2014/main" val="10003"/>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4: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Camembert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4: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methyl mercaptan</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4:2"/>
                      </a:ext>
                    </a:extLst>
                  </a:tcPr>
                </a:tc>
                <a:extLst>
                  <a:ext uri="{0D108BD9-81ED-4DB2-BD59-A6C34878D82A}">
                    <a16:rowId xmlns:a16="http://schemas.microsoft.com/office/drawing/2014/main" val="10004"/>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5: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Nail varnish remover</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5: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ethyl acetate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5:2"/>
                      </a:ext>
                    </a:extLst>
                  </a:tcPr>
                </a:tc>
                <a:extLst>
                  <a:ext uri="{0D108BD9-81ED-4DB2-BD59-A6C34878D82A}">
                    <a16:rowId xmlns:a16="http://schemas.microsoft.com/office/drawing/2014/main" val="10005"/>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6: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Potato skin</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6: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3-isopropyl-2-methoxypyrazine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6:2"/>
                      </a:ext>
                    </a:extLst>
                  </a:tcPr>
                </a:tc>
                <a:extLst>
                  <a:ext uri="{0D108BD9-81ED-4DB2-BD59-A6C34878D82A}">
                    <a16:rowId xmlns:a16="http://schemas.microsoft.com/office/drawing/2014/main" val="10006"/>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7: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Smoke</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7: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guaiacol</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7:2"/>
                      </a:ext>
                    </a:extLst>
                  </a:tcPr>
                </a:tc>
                <a:extLst>
                  <a:ext uri="{0D108BD9-81ED-4DB2-BD59-A6C34878D82A}">
                    <a16:rowId xmlns:a16="http://schemas.microsoft.com/office/drawing/2014/main" val="10007"/>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8: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Vinegar</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8: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acetic acid</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8:2"/>
                      </a:ext>
                    </a:extLst>
                  </a:tcPr>
                </a:tc>
                <a:extLst>
                  <a:ext uri="{0D108BD9-81ED-4DB2-BD59-A6C34878D82A}">
                    <a16:rowId xmlns:a16="http://schemas.microsoft.com/office/drawing/2014/main" val="10008"/>
                  </a:ext>
                </a:extLst>
              </a:tr>
              <a:tr h="427450">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9:0"/>
                      </a:ext>
                    </a:extLst>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Wet cardboard</a:t>
                      </a:r>
                      <a:endParaRPr sz="28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9: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TCA</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79:9:2"/>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d2945710ab_0_52"/>
          <p:cNvSpPr txBox="1">
            <a:spLocks noGrp="1"/>
          </p:cNvSpPr>
          <p:nvPr>
            <p:ph type="body" idx="1"/>
          </p:nvPr>
        </p:nvSpPr>
        <p:spPr>
          <a:xfrm>
            <a:off x="804725" y="525625"/>
            <a:ext cx="10917000" cy="4572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Symbols"/>
              <a:buChar char="▲"/>
            </a:pPr>
            <a:r>
              <a:rPr lang="en-GB" sz="3200">
                <a:solidFill>
                  <a:schemeClr val="dk1"/>
                </a:solidFill>
              </a:rPr>
              <a:t>Blend </a:t>
            </a:r>
            <a:r>
              <a:rPr lang="en-GB" sz="3200" b="1">
                <a:solidFill>
                  <a:schemeClr val="dk1"/>
                </a:solidFill>
              </a:rPr>
              <a:t>bruised apple</a:t>
            </a:r>
            <a:r>
              <a:rPr lang="en-GB" sz="3200">
                <a:solidFill>
                  <a:schemeClr val="dk1"/>
                </a:solidFill>
              </a:rPr>
              <a:t> and </a:t>
            </a:r>
            <a:r>
              <a:rPr lang="en-GB" sz="3200" b="1">
                <a:solidFill>
                  <a:schemeClr val="dk1"/>
                </a:solidFill>
              </a:rPr>
              <a:t>brown sugar</a:t>
            </a:r>
            <a:endParaRPr sz="3200" b="1">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922" name="Google Shape;922;g2d2945710ab_0_52"/>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923" name="Google Shape;923;g2d2945710ab_0_52"/>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2d2945710ab_0_164"/>
          <p:cNvSpPr txBox="1">
            <a:spLocks noGrp="1"/>
          </p:cNvSpPr>
          <p:nvPr>
            <p:ph type="body" idx="1"/>
          </p:nvPr>
        </p:nvSpPr>
        <p:spPr>
          <a:xfrm>
            <a:off x="804725" y="525625"/>
            <a:ext cx="10917000" cy="4572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Symbols"/>
              <a:buChar char="▲"/>
            </a:pPr>
            <a:r>
              <a:rPr lang="en-GB" sz="3200">
                <a:solidFill>
                  <a:schemeClr val="dk1"/>
                </a:solidFill>
              </a:rPr>
              <a:t>Blend </a:t>
            </a:r>
            <a:r>
              <a:rPr lang="en-GB" sz="3200" b="1">
                <a:solidFill>
                  <a:schemeClr val="dk1"/>
                </a:solidFill>
              </a:rPr>
              <a:t>band-aid</a:t>
            </a:r>
            <a:r>
              <a:rPr lang="en-GB" sz="3200">
                <a:solidFill>
                  <a:schemeClr val="dk1"/>
                </a:solidFill>
              </a:rPr>
              <a:t> and </a:t>
            </a:r>
            <a:r>
              <a:rPr lang="en-GB" sz="3200" b="1">
                <a:solidFill>
                  <a:schemeClr val="dk1"/>
                </a:solidFill>
              </a:rPr>
              <a:t>mouse</a:t>
            </a:r>
            <a:endParaRPr sz="3200" b="1">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940" name="Google Shape;940;g2d2945710ab_0_164"/>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941" name="Google Shape;941;g2d2945710ab_0_164"/>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d2945710ab_0_172"/>
          <p:cNvSpPr txBox="1">
            <a:spLocks noGrp="1"/>
          </p:cNvSpPr>
          <p:nvPr>
            <p:ph type="body" idx="1"/>
          </p:nvPr>
        </p:nvSpPr>
        <p:spPr>
          <a:xfrm>
            <a:off x="804725" y="525625"/>
            <a:ext cx="10917000" cy="4572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Symbols"/>
              <a:buChar char="▲"/>
            </a:pPr>
            <a:r>
              <a:rPr lang="en-GB" sz="3200">
                <a:solidFill>
                  <a:schemeClr val="dk1"/>
                </a:solidFill>
              </a:rPr>
              <a:t>Blend </a:t>
            </a:r>
            <a:r>
              <a:rPr lang="en-GB" sz="3200" b="1">
                <a:solidFill>
                  <a:schemeClr val="dk1"/>
                </a:solidFill>
              </a:rPr>
              <a:t>vinegar</a:t>
            </a:r>
            <a:r>
              <a:rPr lang="en-GB" sz="3200">
                <a:solidFill>
                  <a:schemeClr val="dk1"/>
                </a:solidFill>
              </a:rPr>
              <a:t> and </a:t>
            </a:r>
            <a:r>
              <a:rPr lang="en-GB" sz="3200" b="1">
                <a:solidFill>
                  <a:schemeClr val="dk1"/>
                </a:solidFill>
              </a:rPr>
              <a:t>nail varnish remover</a:t>
            </a:r>
            <a:endParaRPr sz="3200" b="1">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958" name="Google Shape;958;g2d2945710ab_0_172"/>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959" name="Google Shape;959;g2d2945710ab_0_172"/>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2d2945710ab_0_180"/>
          <p:cNvSpPr txBox="1">
            <a:spLocks noGrp="1"/>
          </p:cNvSpPr>
          <p:nvPr>
            <p:ph type="body" idx="1"/>
          </p:nvPr>
        </p:nvSpPr>
        <p:spPr>
          <a:xfrm>
            <a:off x="804725" y="525625"/>
            <a:ext cx="11232300" cy="4572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Symbols"/>
              <a:buChar char="▲"/>
            </a:pPr>
            <a:r>
              <a:rPr lang="en-GB" sz="3200">
                <a:solidFill>
                  <a:schemeClr val="dk1"/>
                </a:solidFill>
              </a:rPr>
              <a:t>Blend </a:t>
            </a:r>
            <a:r>
              <a:rPr lang="en-GB" sz="3200" b="1">
                <a:solidFill>
                  <a:schemeClr val="dk1"/>
                </a:solidFill>
              </a:rPr>
              <a:t>bruised apple</a:t>
            </a:r>
            <a:r>
              <a:rPr lang="en-GB" sz="3200">
                <a:solidFill>
                  <a:schemeClr val="dk1"/>
                </a:solidFill>
              </a:rPr>
              <a:t>/</a:t>
            </a:r>
            <a:r>
              <a:rPr lang="en-GB" sz="3200" b="1">
                <a:solidFill>
                  <a:schemeClr val="dk1"/>
                </a:solidFill>
              </a:rPr>
              <a:t>brown sugar</a:t>
            </a:r>
            <a:r>
              <a:rPr lang="en-GB" sz="3200">
                <a:solidFill>
                  <a:schemeClr val="dk1"/>
                </a:solidFill>
              </a:rPr>
              <a:t> and </a:t>
            </a:r>
            <a:r>
              <a:rPr lang="en-GB" sz="3200" b="1">
                <a:solidFill>
                  <a:schemeClr val="dk1"/>
                </a:solidFill>
              </a:rPr>
              <a:t>vinegar</a:t>
            </a:r>
            <a:r>
              <a:rPr lang="en-GB" sz="3200">
                <a:solidFill>
                  <a:schemeClr val="dk1"/>
                </a:solidFill>
              </a:rPr>
              <a:t>/</a:t>
            </a:r>
            <a:r>
              <a:rPr lang="en-GB" sz="3200" b="1">
                <a:solidFill>
                  <a:schemeClr val="dk1"/>
                </a:solidFill>
              </a:rPr>
              <a:t>nail varnish remover</a:t>
            </a:r>
            <a:endParaRPr sz="3200" b="1">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976" name="Google Shape;976;g2d2945710ab_0_180"/>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977" name="Google Shape;977;g2d2945710ab_0_180"/>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3478243459c_0_0"/>
          <p:cNvSpPr txBox="1">
            <a:spLocks noGrp="1"/>
          </p:cNvSpPr>
          <p:nvPr>
            <p:ph type="body" idx="1"/>
          </p:nvPr>
        </p:nvSpPr>
        <p:spPr>
          <a:xfrm>
            <a:off x="804725" y="525625"/>
            <a:ext cx="11232300" cy="4572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Symbols"/>
              <a:buChar char="▲"/>
            </a:pPr>
            <a:r>
              <a:rPr lang="en-GB" sz="3200">
                <a:solidFill>
                  <a:schemeClr val="dk1"/>
                </a:solidFill>
              </a:rPr>
              <a:t>Blend </a:t>
            </a:r>
            <a:r>
              <a:rPr lang="en-GB" sz="3200" b="1">
                <a:solidFill>
                  <a:schemeClr val="dk1"/>
                </a:solidFill>
              </a:rPr>
              <a:t>wet cardboard</a:t>
            </a:r>
            <a:r>
              <a:rPr lang="en-GB" sz="3200">
                <a:solidFill>
                  <a:schemeClr val="dk1"/>
                </a:solidFill>
              </a:rPr>
              <a:t> and </a:t>
            </a:r>
            <a:r>
              <a:rPr lang="en-GB" sz="3200" b="1">
                <a:solidFill>
                  <a:schemeClr val="dk1"/>
                </a:solidFill>
              </a:rPr>
              <a:t>smoke</a:t>
            </a:r>
            <a:endParaRPr sz="3200" b="1">
              <a:solidFill>
                <a:srgbClr val="002060"/>
              </a:solidFill>
            </a:endParaRPr>
          </a:p>
        </p:txBody>
      </p:sp>
      <p:sp>
        <p:nvSpPr>
          <p:cNvPr id="994" name="Google Shape;994;g3478243459c_0_0"/>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995" name="Google Shape;995;g3478243459c_0_0"/>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3773e1b846a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193" name="Google Shape;193;g3773e1b846a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194" name="Google Shape;194;g3773e1b846a_0_0"/>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Fault</a:t>
            </a:r>
            <a:endParaRPr sz="1400" b="0" i="0" u="none" strike="noStrike" cap="none">
              <a:solidFill>
                <a:srgbClr val="000000"/>
              </a:solidFill>
              <a:latin typeface="EB Garamond"/>
              <a:ea typeface="EB Garamond"/>
              <a:cs typeface="EB Garamond"/>
              <a:sym typeface="EB Garamond"/>
            </a:endParaRPr>
          </a:p>
        </p:txBody>
      </p:sp>
      <p:sp>
        <p:nvSpPr>
          <p:cNvPr id="195" name="Google Shape;195;g3773e1b846a_0_0"/>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Cork taint</a:t>
            </a:r>
            <a:endParaRPr sz="1400" b="0" i="0" u="none" strike="noStrike" cap="none">
              <a:solidFill>
                <a:srgbClr val="000000"/>
              </a:solidFill>
              <a:latin typeface="EB Garamond"/>
              <a:ea typeface="EB Garamond"/>
              <a:cs typeface="EB Garamond"/>
              <a:sym typeface="EB Garamond"/>
            </a:endParaRPr>
          </a:p>
        </p:txBody>
      </p:sp>
      <p:sp>
        <p:nvSpPr>
          <p:cNvPr id="196" name="Google Shape;196;g3773e1b846a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Wet cardboard</a:t>
            </a:r>
            <a:endParaRPr sz="1400" b="0" i="0" u="none" strike="noStrike" cap="none">
              <a:solidFill>
                <a:srgbClr val="000000"/>
              </a:solidFill>
              <a:latin typeface="EB Garamond"/>
              <a:ea typeface="EB Garamond"/>
              <a:cs typeface="EB Garamond"/>
              <a:sym typeface="EB Garamond"/>
            </a:endParaRPr>
          </a:p>
        </p:txBody>
      </p:sp>
      <p:sp>
        <p:nvSpPr>
          <p:cNvPr id="197" name="Google Shape;197;g3773e1b846a_0_0"/>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Prevention</a:t>
            </a:r>
            <a:endParaRPr sz="1400" b="0" i="0" u="none" strike="noStrike" cap="none">
              <a:solidFill>
                <a:srgbClr val="000000"/>
              </a:solidFill>
              <a:latin typeface="EB Garamond"/>
              <a:ea typeface="EB Garamond"/>
              <a:cs typeface="EB Garamond"/>
              <a:sym typeface="EB Garamond"/>
            </a:endParaRPr>
          </a:p>
        </p:txBody>
      </p:sp>
      <p:sp>
        <p:nvSpPr>
          <p:cNvPr id="198" name="Google Shape;198;g3773e1b846a_0_0"/>
          <p:cNvSpPr/>
          <p:nvPr/>
        </p:nvSpPr>
        <p:spPr>
          <a:xfrm>
            <a:off x="789484" y="1002702"/>
            <a:ext cx="2340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rgbClr val="002060"/>
                </a:solidFill>
                <a:latin typeface="EB Garamond"/>
                <a:ea typeface="EB Garamond"/>
                <a:cs typeface="EB Garamond"/>
                <a:sym typeface="EB Garamond"/>
              </a:rPr>
              <a:t>TCA</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Phenols</a:t>
            </a:r>
            <a:endParaRPr sz="1800" b="0" i="0" u="none" strike="noStrike" cap="none">
              <a:solidFill>
                <a:srgbClr val="002060"/>
              </a:solidFill>
              <a:latin typeface="EB Garamond"/>
              <a:ea typeface="EB Garamond"/>
              <a:cs typeface="EB Garamond"/>
              <a:sym typeface="EB Garamond"/>
            </a:endParaRPr>
          </a:p>
        </p:txBody>
      </p:sp>
      <p:sp>
        <p:nvSpPr>
          <p:cNvPr id="199" name="Google Shape;199;g3773e1b846a_0_0"/>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4</a:t>
            </a:r>
            <a:r>
              <a:rPr lang="en-GB" sz="2000" b="0" i="0" u="none" strike="noStrike" cap="none">
                <a:solidFill>
                  <a:srgbClr val="002060"/>
                </a:solidFill>
                <a:latin typeface="EB Garamond"/>
                <a:ea typeface="EB Garamond"/>
                <a:cs typeface="EB Garamond"/>
                <a:sym typeface="EB Garamond"/>
              </a:rPr>
              <a:t> ng/L</a:t>
            </a:r>
            <a:endParaRPr sz="1400" b="0" i="0" u="none" strike="noStrike" cap="none">
              <a:solidFill>
                <a:srgbClr val="000000"/>
              </a:solidFill>
              <a:latin typeface="EB Garamond"/>
              <a:ea typeface="EB Garamond"/>
              <a:cs typeface="EB Garamond"/>
              <a:sym typeface="EB Garamond"/>
            </a:endParaRPr>
          </a:p>
        </p:txBody>
      </p:sp>
      <p:sp>
        <p:nvSpPr>
          <p:cNvPr id="200" name="Google Shape;200;g3773e1b846a_0_0"/>
          <p:cNvSpPr txBox="1"/>
          <p:nvPr/>
        </p:nvSpPr>
        <p:spPr>
          <a:xfrm>
            <a:off x="789450" y="4953075"/>
            <a:ext cx="9725400" cy="444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Cork tree cultivation, cork production, </a:t>
            </a:r>
            <a:r>
              <a:rPr lang="en-GB" sz="2500" b="1">
                <a:solidFill>
                  <a:srgbClr val="002060"/>
                </a:solidFill>
                <a:latin typeface="EB Garamond"/>
                <a:ea typeface="EB Garamond"/>
                <a:cs typeface="EB Garamond"/>
                <a:sym typeface="EB Garamond"/>
              </a:rPr>
              <a:t>alternative closures</a:t>
            </a:r>
            <a:endParaRPr sz="1400" b="0" i="0" u="none" strike="noStrike" cap="none">
              <a:solidFill>
                <a:srgbClr val="000000"/>
              </a:solidFill>
              <a:latin typeface="EB Garamond"/>
              <a:ea typeface="EB Garamond"/>
              <a:cs typeface="EB Garamond"/>
              <a:sym typeface="EB Garamond"/>
            </a:endParaRPr>
          </a:p>
        </p:txBody>
      </p:sp>
      <p:sp>
        <p:nvSpPr>
          <p:cNvPr id="201" name="Google Shape;201;g3773e1b846a_0_0"/>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202" name="Google Shape;202;g3773e1b846a_0_0"/>
          <p:cNvSpPr txBox="1"/>
          <p:nvPr/>
        </p:nvSpPr>
        <p:spPr>
          <a:xfrm>
            <a:off x="789450" y="3697278"/>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Mould, chlorine, phenolics</a:t>
            </a:r>
            <a:endParaRPr sz="2500" b="1" i="0" u="none" strike="noStrike" cap="none">
              <a:solidFill>
                <a:srgbClr val="002060"/>
              </a:solidFill>
              <a:latin typeface="EB Garamond"/>
              <a:ea typeface="EB Garamond"/>
              <a:cs typeface="EB Garamond"/>
              <a:sym typeface="EB Garamond"/>
            </a:endParaRPr>
          </a:p>
        </p:txBody>
      </p:sp>
      <p:pic>
        <p:nvPicPr>
          <p:cNvPr id="203" name="Google Shape;203;g3773e1b846a_0_0"/>
          <p:cNvPicPr preferRelativeResize="0"/>
          <p:nvPr/>
        </p:nvPicPr>
        <p:blipFill rotWithShape="1">
          <a:blip r:embed="rId3">
            <a:alphaModFix/>
          </a:blip>
          <a:srcRect/>
          <a:stretch/>
        </p:blipFill>
        <p:spPr>
          <a:xfrm>
            <a:off x="10815049" y="2242775"/>
            <a:ext cx="1138250" cy="1251628"/>
          </a:xfrm>
          <a:prstGeom prst="rect">
            <a:avLst/>
          </a:prstGeom>
          <a:noFill/>
          <a:ln>
            <a:noFill/>
          </a:ln>
        </p:spPr>
      </p:pic>
      <p:pic>
        <p:nvPicPr>
          <p:cNvPr id="204" name="Google Shape;204;g3773e1b846a_0_0"/>
          <p:cNvPicPr preferRelativeResize="0"/>
          <p:nvPr/>
        </p:nvPicPr>
        <p:blipFill>
          <a:blip r:embed="rId4">
            <a:alphaModFix/>
          </a:blip>
          <a:stretch>
            <a:fillRect/>
          </a:stretch>
        </p:blipFill>
        <p:spPr>
          <a:xfrm>
            <a:off x="10253825" y="142175"/>
            <a:ext cx="2152650" cy="2152650"/>
          </a:xfrm>
          <a:prstGeom prst="rect">
            <a:avLst/>
          </a:prstGeom>
          <a:noFill/>
          <a:ln>
            <a:noFill/>
          </a:ln>
        </p:spPr>
      </p:pic>
      <p:graphicFrame>
        <p:nvGraphicFramePr>
          <p:cNvPr id="205" name="Google Shape;205;g3773e1b846a_0_0"/>
          <p:cNvGraphicFramePr/>
          <p:nvPr/>
        </p:nvGraphicFramePr>
        <p:xfrm>
          <a:off x="11029950" y="4385400"/>
          <a:ext cx="1162050" cy="2463165"/>
        </p:xfrm>
        <a:graphic>
          <a:graphicData uri="http://schemas.openxmlformats.org/drawingml/2006/table">
            <a:tbl>
              <a:tblPr>
                <a:noFill/>
                <a:tableStyleId>{E059E3A5-5BE0-449D-9A0C-67D833C947DF}</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00025">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0:0"/>
                      </a:ext>
                    </a:extLst>
                  </a:tcPr>
                </a:tc>
                <a:tc>
                  <a:txBody>
                    <a:bodyPr/>
                    <a:lstStyle/>
                    <a:p>
                      <a:pPr marL="0" lvl="0" indent="0" algn="l" rtl="0">
                        <a:lnSpc>
                          <a:spcPct val="115000"/>
                        </a:lnSpc>
                        <a:spcBef>
                          <a:spcPts val="0"/>
                        </a:spcBef>
                        <a:spcAft>
                          <a:spcPts val="0"/>
                        </a:spcAft>
                        <a:buNone/>
                      </a:pPr>
                      <a:r>
                        <a:rPr lang="en-GB" sz="1000"/>
                        <a:t>Wet cardboard</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1: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2: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3: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4: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5: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6: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7: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8: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9:0"/>
                      </a:ext>
                    </a:extLst>
                  </a:tcPr>
                </a:tc>
                <a:tc>
                  <a:txBody>
                    <a:bodyPr/>
                    <a:lstStyle/>
                    <a:p>
                      <a:pPr marL="0" lvl="0" indent="0" algn="l" rtl="0">
                        <a:spcBef>
                          <a:spcPts val="0"/>
                        </a:spcBef>
                        <a:spcAft>
                          <a:spcPts val="0"/>
                        </a:spcAft>
                        <a:buNone/>
                      </a:pPr>
                      <a:endParaRPr/>
                    </a:p>
                  </a:txBody>
                  <a:tcPr marL="28575" marR="28575" marT="19050" marB="19050"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05:9:1"/>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3355da003c1_0_30"/>
          <p:cNvSpPr txBox="1">
            <a:spLocks noGrp="1"/>
          </p:cNvSpPr>
          <p:nvPr>
            <p:ph type="body" idx="1"/>
          </p:nvPr>
        </p:nvSpPr>
        <p:spPr>
          <a:xfrm>
            <a:off x="612451" y="418350"/>
            <a:ext cx="10917000" cy="602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400">
              <a:solidFill>
                <a:srgbClr val="002060"/>
              </a:solidFill>
            </a:endParaRPr>
          </a:p>
          <a:p>
            <a:pPr marL="914400" lvl="1" indent="-381000" algn="l" rtl="0">
              <a:spcBef>
                <a:spcPts val="0"/>
              </a:spcBef>
              <a:spcAft>
                <a:spcPts val="0"/>
              </a:spcAft>
              <a:buClr>
                <a:srgbClr val="002060"/>
              </a:buClr>
              <a:buSzPts val="2400"/>
              <a:buChar char="❑"/>
            </a:pPr>
            <a:r>
              <a:rPr lang="en-GB">
                <a:solidFill>
                  <a:srgbClr val="002060"/>
                </a:solidFill>
              </a:rPr>
              <a:t>Powerpoint slides: </a:t>
            </a:r>
            <a:endParaRPr>
              <a:solidFill>
                <a:srgbClr val="002060"/>
              </a:solidFill>
            </a:endParaRPr>
          </a:p>
          <a:p>
            <a:pPr marL="914400" lvl="0" indent="0" algn="l" rtl="0">
              <a:spcBef>
                <a:spcPts val="0"/>
              </a:spcBef>
              <a:spcAft>
                <a:spcPts val="0"/>
              </a:spcAft>
              <a:buNone/>
            </a:pPr>
            <a:r>
              <a:rPr lang="en-GB" sz="2400" u="sng">
                <a:solidFill>
                  <a:schemeClr val="hlink"/>
                </a:solidFill>
                <a:hlinkClick r:id="rId3"/>
              </a:rPr>
              <a:t>www.artoftasting.nl</a:t>
            </a:r>
            <a:endParaRPr sz="2400">
              <a:solidFill>
                <a:srgbClr val="002060"/>
              </a:solidFill>
            </a:endParaRPr>
          </a:p>
          <a:p>
            <a:pPr marL="914400" lvl="0" indent="0" algn="l" rtl="0">
              <a:spcBef>
                <a:spcPts val="0"/>
              </a:spcBef>
              <a:spcAft>
                <a:spcPts val="0"/>
              </a:spcAft>
              <a:buNone/>
            </a:pPr>
            <a:endParaRPr sz="2400">
              <a:solidFill>
                <a:srgbClr val="002060"/>
              </a:solidFill>
            </a:endParaRPr>
          </a:p>
          <a:p>
            <a:pPr marL="914400" lvl="1" indent="-381000" algn="l" rtl="0">
              <a:spcBef>
                <a:spcPts val="0"/>
              </a:spcBef>
              <a:spcAft>
                <a:spcPts val="0"/>
              </a:spcAft>
              <a:buClr>
                <a:srgbClr val="002060"/>
              </a:buClr>
              <a:buSzPts val="2400"/>
              <a:buChar char="❑"/>
            </a:pPr>
            <a:r>
              <a:rPr lang="en-GB">
                <a:solidFill>
                  <a:srgbClr val="002060"/>
                </a:solidFill>
              </a:rPr>
              <a:t>Contact me: </a:t>
            </a:r>
            <a:endParaRPr>
              <a:solidFill>
                <a:srgbClr val="002060"/>
              </a:solidFill>
            </a:endParaRPr>
          </a:p>
          <a:p>
            <a:pPr marL="914400" lvl="0" indent="0" algn="l" rtl="0">
              <a:spcBef>
                <a:spcPts val="0"/>
              </a:spcBef>
              <a:spcAft>
                <a:spcPts val="0"/>
              </a:spcAft>
              <a:buNone/>
            </a:pPr>
            <a:r>
              <a:rPr lang="en-GB" sz="2400" u="sng">
                <a:solidFill>
                  <a:schemeClr val="hlink"/>
                </a:solidFill>
                <a:hlinkClick r:id="rId4"/>
              </a:rPr>
              <a:t>sietze@artoftasting.nl</a:t>
            </a:r>
            <a:r>
              <a:rPr lang="en-GB" sz="2400">
                <a:solidFill>
                  <a:srgbClr val="002060"/>
                </a:solidFill>
              </a:rPr>
              <a:t> </a:t>
            </a:r>
            <a:endParaRPr sz="2400">
              <a:solidFill>
                <a:srgbClr val="002060"/>
              </a:solidFill>
            </a:endParaRPr>
          </a:p>
          <a:p>
            <a:pPr marL="914400" lvl="0" indent="0" algn="l" rtl="0">
              <a:spcBef>
                <a:spcPts val="0"/>
              </a:spcBef>
              <a:spcAft>
                <a:spcPts val="0"/>
              </a:spcAft>
              <a:buNone/>
            </a:pPr>
            <a:endParaRPr sz="2400">
              <a:solidFill>
                <a:srgbClr val="002060"/>
              </a:solidFill>
            </a:endParaRPr>
          </a:p>
          <a:p>
            <a:pPr marL="914400" lvl="1" indent="-381000" algn="l" rtl="0">
              <a:spcBef>
                <a:spcPts val="0"/>
              </a:spcBef>
              <a:spcAft>
                <a:spcPts val="0"/>
              </a:spcAft>
              <a:buClr>
                <a:srgbClr val="002060"/>
              </a:buClr>
              <a:buSzPts val="2400"/>
              <a:buChar char="❑"/>
            </a:pPr>
            <a:r>
              <a:rPr lang="en-GB">
                <a:solidFill>
                  <a:srgbClr val="002060"/>
                </a:solidFill>
              </a:rPr>
              <a:t>Weekly educative posts: </a:t>
            </a:r>
            <a:endParaRPr>
              <a:solidFill>
                <a:srgbClr val="002060"/>
              </a:solidFill>
            </a:endParaRPr>
          </a:p>
          <a:p>
            <a:pPr marL="914400" lvl="0" indent="0" algn="l" rtl="0">
              <a:spcBef>
                <a:spcPts val="0"/>
              </a:spcBef>
              <a:spcAft>
                <a:spcPts val="0"/>
              </a:spcAft>
              <a:buNone/>
            </a:pPr>
            <a:r>
              <a:rPr lang="en-GB" sz="2400" u="sng">
                <a:solidFill>
                  <a:schemeClr val="hlink"/>
                </a:solidFill>
                <a:hlinkClick r:id="rId5"/>
              </a:rPr>
              <a:t>www.instagram.com/artoftasting</a:t>
            </a:r>
            <a:endParaRPr sz="2400">
              <a:solidFill>
                <a:srgbClr val="002060"/>
              </a:solidFill>
            </a:endParaRPr>
          </a:p>
          <a:p>
            <a:pPr marL="914400" lvl="0" indent="0" algn="l" rtl="0">
              <a:spcBef>
                <a:spcPts val="0"/>
              </a:spcBef>
              <a:spcAft>
                <a:spcPts val="0"/>
              </a:spcAft>
              <a:buNone/>
            </a:pPr>
            <a:endParaRPr sz="2400">
              <a:solidFill>
                <a:srgbClr val="002060"/>
              </a:solidFill>
            </a:endParaRPr>
          </a:p>
          <a:p>
            <a:pPr marL="914400" lvl="1" indent="-381000" algn="l" rtl="0">
              <a:spcBef>
                <a:spcPts val="0"/>
              </a:spcBef>
              <a:spcAft>
                <a:spcPts val="0"/>
              </a:spcAft>
              <a:buClr>
                <a:srgbClr val="002060"/>
              </a:buClr>
              <a:buSzPts val="2400"/>
              <a:buChar char="❑"/>
            </a:pPr>
            <a:r>
              <a:rPr lang="en-GB">
                <a:solidFill>
                  <a:srgbClr val="002060"/>
                </a:solidFill>
              </a:rPr>
              <a:t>Future events, tasting kits: </a:t>
            </a:r>
            <a:endParaRPr>
              <a:solidFill>
                <a:srgbClr val="002060"/>
              </a:solidFill>
            </a:endParaRPr>
          </a:p>
          <a:p>
            <a:pPr marL="914400" lvl="0" indent="0" algn="l" rtl="0">
              <a:spcBef>
                <a:spcPts val="0"/>
              </a:spcBef>
              <a:spcAft>
                <a:spcPts val="0"/>
              </a:spcAft>
              <a:buNone/>
            </a:pPr>
            <a:r>
              <a:rPr lang="en-GB" sz="2400" u="sng">
                <a:solidFill>
                  <a:schemeClr val="hlink"/>
                </a:solidFill>
                <a:hlinkClick r:id="rId3"/>
              </a:rPr>
              <a:t>www.artoftasting.nl</a:t>
            </a:r>
            <a:r>
              <a:rPr lang="en-GB" sz="2400">
                <a:solidFill>
                  <a:srgbClr val="002060"/>
                </a:solidFill>
              </a:rPr>
              <a:t> </a:t>
            </a:r>
            <a:endParaRPr sz="2400">
              <a:solidFill>
                <a:srgbClr val="002060"/>
              </a:solidFill>
            </a:endParaRPr>
          </a:p>
          <a:p>
            <a:pPr marL="457200" lvl="0" indent="0" algn="l" rtl="0">
              <a:spcBef>
                <a:spcPts val="0"/>
              </a:spcBef>
              <a:spcAft>
                <a:spcPts val="0"/>
              </a:spcAft>
              <a:buNone/>
            </a:pPr>
            <a:endParaRPr sz="2400">
              <a:solidFill>
                <a:srgbClr val="002060"/>
              </a:solidFill>
            </a:endParaRPr>
          </a:p>
          <a:p>
            <a:pPr marL="914400" lvl="0" indent="0" algn="l" rtl="0">
              <a:spcBef>
                <a:spcPts val="0"/>
              </a:spcBef>
              <a:spcAft>
                <a:spcPts val="0"/>
              </a:spcAft>
              <a:buNone/>
            </a:pPr>
            <a:r>
              <a:rPr lang="en-GB" sz="2400">
                <a:solidFill>
                  <a:srgbClr val="002060"/>
                </a:solidFill>
              </a:rPr>
              <a:t> </a:t>
            </a:r>
            <a:endParaRPr sz="2400">
              <a:solidFill>
                <a:srgbClr val="002060"/>
              </a:solidFill>
            </a:endParaRPr>
          </a:p>
        </p:txBody>
      </p:sp>
      <p:sp>
        <p:nvSpPr>
          <p:cNvPr id="1029" name="Google Shape;1029;g3355da003c1_0_30"/>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1030" name="Google Shape;1030;g3355da003c1_0_30"/>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Thank you</a:t>
            </a:r>
            <a:endParaRPr sz="1800" b="0" i="0" u="none" strike="noStrike" cap="none">
              <a:solidFill>
                <a:srgbClr val="F5F4F4"/>
              </a:solidFill>
              <a:latin typeface="EB Garamond"/>
              <a:ea typeface="EB Garamond"/>
              <a:cs typeface="EB Garamond"/>
              <a:sym typeface="EB Garamond"/>
            </a:endParaRPr>
          </a:p>
        </p:txBody>
      </p:sp>
      <p:pic>
        <p:nvPicPr>
          <p:cNvPr id="1031" name="Google Shape;1031;g3355da003c1_0_30"/>
          <p:cNvPicPr preferRelativeResize="0"/>
          <p:nvPr/>
        </p:nvPicPr>
        <p:blipFill>
          <a:blip r:embed="rId6">
            <a:alphaModFix/>
          </a:blip>
          <a:stretch>
            <a:fillRect/>
          </a:stretch>
        </p:blipFill>
        <p:spPr>
          <a:xfrm>
            <a:off x="6644109" y="3840075"/>
            <a:ext cx="4023890" cy="3017925"/>
          </a:xfrm>
          <a:prstGeom prst="rect">
            <a:avLst/>
          </a:prstGeom>
          <a:noFill/>
          <a:ln>
            <a:noFill/>
          </a:ln>
        </p:spPr>
      </p:pic>
      <p:pic>
        <p:nvPicPr>
          <p:cNvPr id="1032" name="Google Shape;1032;g3355da003c1_0_30"/>
          <p:cNvPicPr preferRelativeResize="0"/>
          <p:nvPr/>
        </p:nvPicPr>
        <p:blipFill>
          <a:blip r:embed="rId7">
            <a:alphaModFix/>
          </a:blip>
          <a:stretch>
            <a:fillRect/>
          </a:stretch>
        </p:blipFill>
        <p:spPr>
          <a:xfrm>
            <a:off x="6400800" y="418350"/>
            <a:ext cx="5791201" cy="368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999cc6f69e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r>
              <a:rPr lang="en-GB"/>
              <a:t>(biocide-derived)				(bark-derived)</a:t>
            </a:r>
            <a:endParaRPr/>
          </a:p>
          <a:p>
            <a:pPr marL="0" lvl="0" indent="0" algn="l" rtl="0">
              <a:spcBef>
                <a:spcPts val="1000"/>
              </a:spcBef>
              <a:spcAft>
                <a:spcPts val="0"/>
              </a:spcAft>
              <a:buNone/>
            </a:pPr>
            <a:r>
              <a:rPr lang="en-GB"/>
              <a:t>chlorine					+			phenolics						→ TCP</a:t>
            </a:r>
            <a:endParaRPr/>
          </a:p>
          <a:p>
            <a:pPr marL="0" lvl="0" indent="0" algn="l" rtl="0">
              <a:spcBef>
                <a:spcPts val="1000"/>
              </a:spcBef>
              <a:spcAft>
                <a:spcPts val="0"/>
              </a:spcAft>
              <a:buNone/>
            </a:pPr>
            <a:endParaRPr u="sng"/>
          </a:p>
          <a:p>
            <a:pPr marL="0" lvl="0" indent="0" algn="l" rtl="0">
              <a:spcBef>
                <a:spcPts val="1000"/>
              </a:spcBef>
              <a:spcAft>
                <a:spcPts val="0"/>
              </a:spcAft>
              <a:buNone/>
            </a:pPr>
            <a:endParaRPr u="sng"/>
          </a:p>
          <a:p>
            <a:pPr marL="0" lvl="0" indent="0" algn="l" rtl="0">
              <a:spcBef>
                <a:spcPts val="1000"/>
              </a:spcBef>
              <a:spcAft>
                <a:spcPts val="0"/>
              </a:spcAft>
              <a:buNone/>
            </a:pPr>
            <a:r>
              <a:rPr lang="en-GB"/>
              <a:t>(mould activity)</a:t>
            </a:r>
            <a:endParaRPr/>
          </a:p>
          <a:p>
            <a:pPr marL="0" lvl="0" indent="0" algn="l" rtl="0">
              <a:spcBef>
                <a:spcPts val="1000"/>
              </a:spcBef>
              <a:spcAft>
                <a:spcPts val="0"/>
              </a:spcAft>
              <a:buNone/>
            </a:pPr>
            <a:r>
              <a:rPr lang="en-GB"/>
              <a:t>TCP 	→ TCA</a:t>
            </a:r>
            <a:endParaRPr/>
          </a:p>
        </p:txBody>
      </p:sp>
      <p:pic>
        <p:nvPicPr>
          <p:cNvPr id="212" name="Google Shape;212;g2999cc6f69e_0_0"/>
          <p:cNvPicPr preferRelativeResize="0"/>
          <p:nvPr/>
        </p:nvPicPr>
        <p:blipFill>
          <a:blip r:embed="rId3">
            <a:alphaModFix/>
          </a:blip>
          <a:stretch>
            <a:fillRect/>
          </a:stretch>
        </p:blipFill>
        <p:spPr>
          <a:xfrm>
            <a:off x="950821" y="242775"/>
            <a:ext cx="1807200" cy="1737175"/>
          </a:xfrm>
          <a:prstGeom prst="rect">
            <a:avLst/>
          </a:prstGeom>
          <a:noFill/>
          <a:ln>
            <a:noFill/>
          </a:ln>
        </p:spPr>
      </p:pic>
      <p:pic>
        <p:nvPicPr>
          <p:cNvPr id="213" name="Google Shape;213;g2999cc6f69e_0_0"/>
          <p:cNvPicPr preferRelativeResize="0"/>
          <p:nvPr/>
        </p:nvPicPr>
        <p:blipFill>
          <a:blip r:embed="rId4">
            <a:alphaModFix/>
          </a:blip>
          <a:stretch>
            <a:fillRect/>
          </a:stretch>
        </p:blipFill>
        <p:spPr>
          <a:xfrm>
            <a:off x="5103037" y="155136"/>
            <a:ext cx="2999919" cy="1912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5fb2a96f21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230" name="Google Shape;230;g35fb2a96f21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231" name="Google Shape;231;g35fb2a96f21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Wet cardboard</a:t>
            </a:r>
            <a:endParaRPr sz="1400" b="0" i="0" u="none" strike="noStrike" cap="none">
              <a:solidFill>
                <a:srgbClr val="000000"/>
              </a:solidFill>
              <a:latin typeface="EB Garamond"/>
              <a:ea typeface="EB Garamond"/>
              <a:cs typeface="EB Garamond"/>
              <a:sym typeface="EB Garamond"/>
            </a:endParaRPr>
          </a:p>
        </p:txBody>
      </p:sp>
      <p:pic>
        <p:nvPicPr>
          <p:cNvPr id="232" name="Google Shape;232;g35fb2a96f21_0_0"/>
          <p:cNvPicPr preferRelativeResize="0"/>
          <p:nvPr/>
        </p:nvPicPr>
        <p:blipFill rotWithShape="1">
          <a:blip r:embed="rId3">
            <a:alphaModFix/>
          </a:blip>
          <a:srcRect l="50540" t="30489" r="11542" b="13830"/>
          <a:stretch/>
        </p:blipFill>
        <p:spPr>
          <a:xfrm>
            <a:off x="4433800" y="1801675"/>
            <a:ext cx="3324401" cy="3254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ae5b11b66f_0_194"/>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faults</a:t>
            </a:r>
            <a:endParaRPr sz="1400" b="0" i="0" u="none" strike="noStrike" cap="none">
              <a:solidFill>
                <a:srgbClr val="000000"/>
              </a:solidFill>
              <a:latin typeface="EB Garamond"/>
              <a:ea typeface="EB Garamond"/>
              <a:cs typeface="EB Garamond"/>
              <a:sym typeface="EB Garamond"/>
            </a:endParaRPr>
          </a:p>
        </p:txBody>
      </p:sp>
      <p:sp>
        <p:nvSpPr>
          <p:cNvPr id="239" name="Google Shape;239;g2ae5b11b66f_0_194"/>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240" name="Google Shape;240;g2ae5b11b66f_0_194"/>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Wet cardboard</a:t>
            </a:r>
            <a:endParaRPr sz="1400" b="0" i="0" u="none" strike="noStrike" cap="none">
              <a:solidFill>
                <a:srgbClr val="000000"/>
              </a:solidFill>
              <a:latin typeface="EB Garamond"/>
              <a:ea typeface="EB Garamond"/>
              <a:cs typeface="EB Garamond"/>
              <a:sym typeface="EB Garamond"/>
            </a:endParaRPr>
          </a:p>
        </p:txBody>
      </p:sp>
      <p:graphicFrame>
        <p:nvGraphicFramePr>
          <p:cNvPr id="241" name="Google Shape;241;g2ae5b11b66f_0_194"/>
          <p:cNvGraphicFramePr/>
          <p:nvPr/>
        </p:nvGraphicFramePr>
        <p:xfrm>
          <a:off x="952500" y="3048000"/>
          <a:ext cx="5750400" cy="792420"/>
        </p:xfrm>
        <a:graphic>
          <a:graphicData uri="http://schemas.openxmlformats.org/drawingml/2006/table">
            <a:tbl>
              <a:tblPr>
                <a:noFill/>
                <a:tableStyleId>{65382000-0742-4673-B38B-9D809EB54181}</a:tableStyleId>
              </a:tblPr>
              <a:tblGrid>
                <a:gridCol w="2875200">
                  <a:extLst>
                    <a:ext uri="{9D8B030D-6E8A-4147-A177-3AD203B41FA5}">
                      <a16:colId xmlns:a16="http://schemas.microsoft.com/office/drawing/2014/main" val="20000"/>
                    </a:ext>
                  </a:extLst>
                </a:gridCol>
                <a:gridCol w="2875200">
                  <a:extLst>
                    <a:ext uri="{9D8B030D-6E8A-4147-A177-3AD203B41FA5}">
                      <a16:colId xmlns:a16="http://schemas.microsoft.com/office/drawing/2014/main" val="20001"/>
                    </a:ext>
                  </a:extLst>
                </a:gridCol>
              </a:tblGrid>
              <a:tr h="3962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Alcohol</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12%</a:t>
                      </a:r>
                      <a:endParaRPr sz="1400" u="none" strike="noStrike" cap="none"/>
                    </a:p>
                  </a:txBody>
                  <a:tcPr marL="91425" marR="91425" marT="91425" marB="91425"/>
                </a:tc>
                <a:extLst>
                  <a:ext uri="{0D108BD9-81ED-4DB2-BD59-A6C34878D82A}">
                    <a16:rowId xmlns:a16="http://schemas.microsoft.com/office/drawing/2014/main" val="10000"/>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TCA</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0.0000000003%</a:t>
                      </a: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pic>
        <p:nvPicPr>
          <p:cNvPr id="242" name="Google Shape;242;g2ae5b11b66f_0_194"/>
          <p:cNvPicPr preferRelativeResize="0"/>
          <p:nvPr/>
        </p:nvPicPr>
        <p:blipFill rotWithShape="1">
          <a:blip r:embed="rId3">
            <a:alphaModFix/>
          </a:blip>
          <a:srcRect/>
          <a:stretch/>
        </p:blipFill>
        <p:spPr>
          <a:xfrm>
            <a:off x="10815049" y="2242775"/>
            <a:ext cx="1138250" cy="1251628"/>
          </a:xfrm>
          <a:prstGeom prst="rect">
            <a:avLst/>
          </a:prstGeom>
          <a:noFill/>
          <a:ln>
            <a:noFill/>
          </a:ln>
        </p:spPr>
      </p:pic>
      <p:sp>
        <p:nvSpPr>
          <p:cNvPr id="243" name="Google Shape;243;g2ae5b11b66f_0_194"/>
          <p:cNvSpPr/>
          <p:nvPr/>
        </p:nvSpPr>
        <p:spPr>
          <a:xfrm>
            <a:off x="10246548" y="3823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4</a:t>
            </a:r>
            <a:r>
              <a:rPr lang="en-GB" sz="2000" b="0" i="0" u="none" strike="noStrike" cap="none">
                <a:solidFill>
                  <a:srgbClr val="002060"/>
                </a:solidFill>
                <a:latin typeface="EB Garamond"/>
                <a:ea typeface="EB Garamond"/>
                <a:cs typeface="EB Garamond"/>
                <a:sym typeface="EB Garamond"/>
              </a:rPr>
              <a:t> ng/L</a:t>
            </a:r>
            <a:endParaRPr sz="1400" b="0" i="0" u="none" strike="noStrike" cap="none">
              <a:solidFill>
                <a:srgbClr val="000000"/>
              </a:solidFill>
              <a:latin typeface="EB Garamond"/>
              <a:ea typeface="EB Garamond"/>
              <a:cs typeface="EB Garamond"/>
              <a:sym typeface="EB Garamond"/>
            </a:endParaRPr>
          </a:p>
        </p:txBody>
      </p:sp>
      <p:sp>
        <p:nvSpPr>
          <p:cNvPr id="244" name="Google Shape;244;g2ae5b11b66f_0_194"/>
          <p:cNvSpPr/>
          <p:nvPr/>
        </p:nvSpPr>
        <p:spPr>
          <a:xfrm>
            <a:off x="789484" y="1002702"/>
            <a:ext cx="2340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rgbClr val="002060"/>
                </a:solidFill>
                <a:latin typeface="EB Garamond"/>
                <a:ea typeface="EB Garamond"/>
                <a:cs typeface="EB Garamond"/>
                <a:sym typeface="EB Garamond"/>
              </a:rPr>
              <a:t>TCA</a:t>
            </a:r>
            <a:endParaRPr sz="1800" b="0" i="0" u="none" strike="noStrike" cap="none">
              <a:solidFill>
                <a:srgbClr val="002060"/>
              </a:solidFill>
              <a:latin typeface="EB Garamond"/>
              <a:ea typeface="EB Garamond"/>
              <a:cs typeface="EB Garamond"/>
              <a:sym typeface="EB Garamond"/>
            </a:endParaRPr>
          </a:p>
        </p:txBody>
      </p:sp>
      <p:pic>
        <p:nvPicPr>
          <p:cNvPr id="245" name="Google Shape;245;g2ae5b11b66f_0_194"/>
          <p:cNvPicPr preferRelativeResize="0"/>
          <p:nvPr/>
        </p:nvPicPr>
        <p:blipFill>
          <a:blip r:embed="rId4">
            <a:alphaModFix/>
          </a:blip>
          <a:stretch>
            <a:fillRect/>
          </a:stretch>
        </p:blipFill>
        <p:spPr>
          <a:xfrm>
            <a:off x="10253825" y="142175"/>
            <a:ext cx="2152650" cy="2152650"/>
          </a:xfrm>
          <a:prstGeom prst="rect">
            <a:avLst/>
          </a:prstGeom>
          <a:noFill/>
          <a:ln>
            <a:noFill/>
          </a:ln>
        </p:spPr>
      </p:pic>
    </p:spTree>
  </p:cSld>
  <p:clrMapOvr>
    <a:masterClrMapping/>
  </p:clrMapOvr>
</p:sld>
</file>

<file path=ppt/theme/theme1.xml><?xml version="1.0" encoding="utf-8"?>
<a:theme xmlns:a="http://schemas.openxmlformats.org/drawingml/2006/main" name="The Art of Tasting">
  <a:themeElements>
    <a:clrScheme name="Office">
      <a:dk1>
        <a:srgbClr val="203076"/>
      </a:dk1>
      <a:lt1>
        <a:srgbClr val="F7EBC1"/>
      </a:lt1>
      <a:dk2>
        <a:srgbClr val="44546A"/>
      </a:dk2>
      <a:lt2>
        <a:srgbClr val="E7E6E6"/>
      </a:lt2>
      <a:accent1>
        <a:srgbClr val="203076"/>
      </a:accent1>
      <a:accent2>
        <a:srgbClr val="F29871"/>
      </a:accent2>
      <a:accent3>
        <a:srgbClr val="A5A5A5"/>
      </a:accent3>
      <a:accent4>
        <a:srgbClr val="FFC000"/>
      </a:accent4>
      <a:accent5>
        <a:srgbClr val="5B9BD5"/>
      </a:accent5>
      <a:accent6>
        <a:srgbClr val="688662"/>
      </a:accent6>
      <a:hlink>
        <a:srgbClr val="FF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2115</Words>
  <Application>Microsoft Office PowerPoint</Application>
  <PresentationFormat>Widescreen</PresentationFormat>
  <Paragraphs>702</Paragraphs>
  <Slides>60</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Noto Sans Symbols</vt:lpstr>
      <vt:lpstr>Calibri</vt:lpstr>
      <vt:lpstr>Open Sans</vt:lpstr>
      <vt:lpstr>Noto Sans</vt:lpstr>
      <vt:lpstr>EB Garamond</vt:lpstr>
      <vt:lpstr>The Art of Tasting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 anosmia rates</vt:lpstr>
      <vt:lpstr>PowerPoint Presentation</vt:lpstr>
      <vt:lpstr>PowerPoint Presentation</vt:lpstr>
      <vt:lpstr>PowerPoint Presentation</vt:lpstr>
      <vt:lpstr>Yeast types</vt:lpstr>
      <vt:lpstr>Phenolics </vt:lpstr>
      <vt:lpstr>PowerPoint Presentation</vt:lpstr>
      <vt:lpstr>PowerPoint Presentation</vt:lpstr>
      <vt:lpstr>PowerPoint Presentation</vt:lpstr>
      <vt:lpstr>PowerPoint Presentation</vt:lpstr>
      <vt:lpstr>PowerPoint Presentation</vt:lpstr>
      <vt:lpstr>PowerPoint Presentation</vt:lpstr>
      <vt:lpstr>Trigeminal nerve</vt:lpstr>
      <vt:lpstr>Acids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Pyrazines</vt:lpstr>
      <vt:lpstr>Specific anosmia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Sietze Wijma</dc:creator>
  <cp:lastModifiedBy>Sietze Wijma</cp:lastModifiedBy>
  <cp:revision>1</cp:revision>
  <dcterms:created xsi:type="dcterms:W3CDTF">2020-04-22T10:15:58Z</dcterms:created>
  <dcterms:modified xsi:type="dcterms:W3CDTF">2025-10-02T15:43:35Z</dcterms:modified>
</cp:coreProperties>
</file>